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bril Fatface" panose="02000503000000020003" pitchFamily="2" charset="0"/>
      <p:regular r:id="rId10"/>
    </p:embeddedFont>
    <p:embeddedFont>
      <p:font typeface="Barlow Condensed Heavy Italics" panose="020B0604020202020204" charset="0"/>
      <p:regular r:id="rId11"/>
    </p:embeddedFon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Glacial Indifference" panose="020B0604020202020204" charset="0"/>
      <p:regular r:id="rId14"/>
    </p:embeddedFont>
    <p:embeddedFont>
      <p:font typeface="Libre Baskerville Italics" panose="020B0604020202020204" charset="0"/>
      <p:regular r:id="rId15"/>
    </p:embeddedFont>
    <p:embeddedFont>
      <p:font typeface="Nunito Sans Heavy" panose="020B0604020202020204" charset="0"/>
      <p:regular r:id="rId16"/>
    </p:embeddedFont>
    <p:embeddedFont>
      <p:font typeface="Public Sans" panose="020B0604020202020204" charset="0"/>
      <p:regular r:id="rId17"/>
    </p:embeddedFont>
    <p:embeddedFont>
      <p:font typeface="Public Sans Bold" panose="020B0604020202020204" charset="0"/>
      <p:regular r:id="rId18"/>
    </p:embeddedFont>
    <p:embeddedFont>
      <p:font typeface="Public Sans Bold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514" autoAdjust="0"/>
  </p:normalViewPr>
  <p:slideViewPr>
    <p:cSldViewPr>
      <p:cViewPr varScale="1">
        <p:scale>
          <a:sx n="61" d="100"/>
          <a:sy n="61" d="100"/>
        </p:scale>
        <p:origin x="79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Relationship Id="rId1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svg"/><Relationship Id="rId9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1" r="-61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0798" y="1068195"/>
            <a:ext cx="15146404" cy="7500499"/>
            <a:chOff x="0" y="0"/>
            <a:chExt cx="3544173" cy="1755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4173" cy="1755075"/>
            </a:xfrm>
            <a:custGeom>
              <a:avLst/>
              <a:gdLst/>
              <a:ahLst/>
              <a:cxnLst/>
              <a:rect l="l" t="t" r="r" b="b"/>
              <a:pathLst>
                <a:path w="3544173" h="1755075">
                  <a:moveTo>
                    <a:pt x="26068" y="0"/>
                  </a:moveTo>
                  <a:lnTo>
                    <a:pt x="3518105" y="0"/>
                  </a:lnTo>
                  <a:cubicBezTo>
                    <a:pt x="3532502" y="0"/>
                    <a:pt x="3544173" y="11671"/>
                    <a:pt x="3544173" y="26068"/>
                  </a:cubicBezTo>
                  <a:lnTo>
                    <a:pt x="3544173" y="1729006"/>
                  </a:lnTo>
                  <a:cubicBezTo>
                    <a:pt x="3544173" y="1735920"/>
                    <a:pt x="3541427" y="1742551"/>
                    <a:pt x="3536538" y="1747439"/>
                  </a:cubicBezTo>
                  <a:cubicBezTo>
                    <a:pt x="3531649" y="1752328"/>
                    <a:pt x="3525019" y="1755075"/>
                    <a:pt x="3518105" y="1755075"/>
                  </a:cubicBezTo>
                  <a:lnTo>
                    <a:pt x="26068" y="1755075"/>
                  </a:lnTo>
                  <a:cubicBezTo>
                    <a:pt x="19154" y="1755075"/>
                    <a:pt x="12524" y="1752328"/>
                    <a:pt x="7635" y="1747439"/>
                  </a:cubicBezTo>
                  <a:cubicBezTo>
                    <a:pt x="2746" y="1742551"/>
                    <a:pt x="0" y="1735920"/>
                    <a:pt x="0" y="1729006"/>
                  </a:cubicBezTo>
                  <a:lnTo>
                    <a:pt x="0" y="26068"/>
                  </a:lnTo>
                  <a:cubicBezTo>
                    <a:pt x="0" y="19154"/>
                    <a:pt x="2746" y="12524"/>
                    <a:pt x="7635" y="7635"/>
                  </a:cubicBezTo>
                  <a:cubicBezTo>
                    <a:pt x="12524" y="2746"/>
                    <a:pt x="19154" y="0"/>
                    <a:pt x="26068" y="0"/>
                  </a:cubicBezTo>
                  <a:close/>
                </a:path>
              </a:pathLst>
            </a:custGeom>
            <a:solidFill>
              <a:srgbClr val="241952"/>
            </a:solidFill>
            <a:ln w="38100" cap="rnd">
              <a:solidFill>
                <a:srgbClr val="92C4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44173" cy="1802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257824" y="2193508"/>
            <a:ext cx="3722696" cy="5002736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11798" t="-14939" r="-24063" b="-3974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92C4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165442" y="8329064"/>
            <a:ext cx="9802970" cy="1644303"/>
            <a:chOff x="0" y="0"/>
            <a:chExt cx="2581852" cy="433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1852" cy="433067"/>
            </a:xfrm>
            <a:custGeom>
              <a:avLst/>
              <a:gdLst/>
              <a:ahLst/>
              <a:cxnLst/>
              <a:rect l="l" t="t" r="r" b="b"/>
              <a:pathLst>
                <a:path w="2581852" h="433067">
                  <a:moveTo>
                    <a:pt x="22113" y="0"/>
                  </a:moveTo>
                  <a:lnTo>
                    <a:pt x="2559739" y="0"/>
                  </a:lnTo>
                  <a:cubicBezTo>
                    <a:pt x="2565604" y="0"/>
                    <a:pt x="2571228" y="2330"/>
                    <a:pt x="2575375" y="6477"/>
                  </a:cubicBezTo>
                  <a:cubicBezTo>
                    <a:pt x="2579522" y="10624"/>
                    <a:pt x="2581852" y="16248"/>
                    <a:pt x="2581852" y="22113"/>
                  </a:cubicBezTo>
                  <a:lnTo>
                    <a:pt x="2581852" y="410954"/>
                  </a:lnTo>
                  <a:cubicBezTo>
                    <a:pt x="2581852" y="416819"/>
                    <a:pt x="2579522" y="422444"/>
                    <a:pt x="2575375" y="426591"/>
                  </a:cubicBezTo>
                  <a:cubicBezTo>
                    <a:pt x="2571228" y="430738"/>
                    <a:pt x="2565604" y="433067"/>
                    <a:pt x="2559739" y="433067"/>
                  </a:cubicBezTo>
                  <a:lnTo>
                    <a:pt x="22113" y="433067"/>
                  </a:lnTo>
                  <a:cubicBezTo>
                    <a:pt x="16248" y="433067"/>
                    <a:pt x="10624" y="430738"/>
                    <a:pt x="6477" y="426591"/>
                  </a:cubicBezTo>
                  <a:cubicBezTo>
                    <a:pt x="2330" y="422444"/>
                    <a:pt x="0" y="416819"/>
                    <a:pt x="0" y="410954"/>
                  </a:cubicBezTo>
                  <a:lnTo>
                    <a:pt x="0" y="22113"/>
                  </a:lnTo>
                  <a:cubicBezTo>
                    <a:pt x="0" y="16248"/>
                    <a:pt x="2330" y="10624"/>
                    <a:pt x="6477" y="6477"/>
                  </a:cubicBezTo>
                  <a:cubicBezTo>
                    <a:pt x="10624" y="2330"/>
                    <a:pt x="16248" y="0"/>
                    <a:pt x="22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4471C4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581852" cy="509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19161A"/>
                  </a:solidFill>
                  <a:latin typeface="Canva Sans Bold"/>
                </a:rPr>
                <a:t>“All Stars”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19161A"/>
                  </a:solidFill>
                  <a:latin typeface="Canva Sans Bold"/>
                </a:rPr>
                <a:t> T.A. Pai Management Institute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65442" y="485724"/>
            <a:ext cx="9929972" cy="1228775"/>
            <a:chOff x="0" y="-36860"/>
            <a:chExt cx="2615301" cy="3236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81852" cy="247428"/>
            </a:xfrm>
            <a:custGeom>
              <a:avLst/>
              <a:gdLst/>
              <a:ahLst/>
              <a:cxnLst/>
              <a:rect l="l" t="t" r="r" b="b"/>
              <a:pathLst>
                <a:path w="2581852" h="247428">
                  <a:moveTo>
                    <a:pt x="22113" y="0"/>
                  </a:moveTo>
                  <a:lnTo>
                    <a:pt x="2559739" y="0"/>
                  </a:lnTo>
                  <a:cubicBezTo>
                    <a:pt x="2565604" y="0"/>
                    <a:pt x="2571228" y="2330"/>
                    <a:pt x="2575375" y="6477"/>
                  </a:cubicBezTo>
                  <a:cubicBezTo>
                    <a:pt x="2579522" y="10624"/>
                    <a:pt x="2581852" y="16248"/>
                    <a:pt x="2581852" y="22113"/>
                  </a:cubicBezTo>
                  <a:lnTo>
                    <a:pt x="2581852" y="225315"/>
                  </a:lnTo>
                  <a:cubicBezTo>
                    <a:pt x="2581852" y="231180"/>
                    <a:pt x="2579522" y="236804"/>
                    <a:pt x="2575375" y="240951"/>
                  </a:cubicBezTo>
                  <a:cubicBezTo>
                    <a:pt x="2571228" y="245098"/>
                    <a:pt x="2565604" y="247428"/>
                    <a:pt x="2559739" y="247428"/>
                  </a:cubicBezTo>
                  <a:lnTo>
                    <a:pt x="22113" y="247428"/>
                  </a:lnTo>
                  <a:cubicBezTo>
                    <a:pt x="16248" y="247428"/>
                    <a:pt x="10624" y="245098"/>
                    <a:pt x="6477" y="240951"/>
                  </a:cubicBezTo>
                  <a:cubicBezTo>
                    <a:pt x="2330" y="236804"/>
                    <a:pt x="0" y="231180"/>
                    <a:pt x="0" y="225315"/>
                  </a:cubicBezTo>
                  <a:lnTo>
                    <a:pt x="0" y="22113"/>
                  </a:lnTo>
                  <a:cubicBezTo>
                    <a:pt x="0" y="16248"/>
                    <a:pt x="2330" y="10624"/>
                    <a:pt x="6477" y="6477"/>
                  </a:cubicBezTo>
                  <a:cubicBezTo>
                    <a:pt x="10624" y="2330"/>
                    <a:pt x="16248" y="0"/>
                    <a:pt x="22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4471C4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33449" y="-36860"/>
              <a:ext cx="2581852" cy="32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241952"/>
                  </a:solidFill>
                  <a:latin typeface="Canva Sans Bold"/>
                </a:rPr>
                <a:t>The Unstoppable Minds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012383" y="2246238"/>
            <a:ext cx="3683458" cy="4950005"/>
            <a:chOff x="0" y="0"/>
            <a:chExt cx="3663950" cy="492379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17477" r="-1747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92C4F1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562045" y="2268249"/>
            <a:ext cx="3667079" cy="4927995"/>
            <a:chOff x="0" y="0"/>
            <a:chExt cx="3663950" cy="4923790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5"/>
              <a:stretch>
                <a:fillRect l="-12117" t="-6632" r="-19482" b="-23384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92C4F1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4472074" y="8932014"/>
            <a:ext cx="3353157" cy="1041353"/>
          </a:xfrm>
          <a:custGeom>
            <a:avLst/>
            <a:gdLst/>
            <a:ahLst/>
            <a:cxnLst/>
            <a:rect l="l" t="t" r="r" b="b"/>
            <a:pathLst>
              <a:path w="3353157" h="1041353">
                <a:moveTo>
                  <a:pt x="0" y="0"/>
                </a:moveTo>
                <a:lnTo>
                  <a:pt x="3353158" y="0"/>
                </a:lnTo>
                <a:lnTo>
                  <a:pt x="3353158" y="1041353"/>
                </a:lnTo>
                <a:lnTo>
                  <a:pt x="0" y="1041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8202714" y="7296486"/>
            <a:ext cx="2203484" cy="90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7"/>
              </a:lnSpc>
              <a:spcBef>
                <a:spcPct val="0"/>
              </a:spcBef>
            </a:pPr>
            <a:r>
              <a:rPr lang="en-US" sz="3216" u="none" strike="noStrike">
                <a:solidFill>
                  <a:srgbClr val="FFFFFF"/>
                </a:solidFill>
                <a:latin typeface="Canva Sans Bold"/>
              </a:rPr>
              <a:t>Shashank</a:t>
            </a:r>
          </a:p>
          <a:p>
            <a:pPr marL="0" lvl="0" indent="0" algn="ctr">
              <a:lnSpc>
                <a:spcPts val="3537"/>
              </a:lnSpc>
              <a:spcBef>
                <a:spcPct val="0"/>
              </a:spcBef>
            </a:pPr>
            <a:r>
              <a:rPr lang="en-US" sz="3216" u="none" strike="noStrike">
                <a:solidFill>
                  <a:srgbClr val="FFFFFF"/>
                </a:solidFill>
                <a:latin typeface="Canva Sans Bold"/>
              </a:rPr>
              <a:t>Navandhar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68986" y="7281969"/>
            <a:ext cx="2204828" cy="90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7"/>
              </a:lnSpc>
              <a:spcBef>
                <a:spcPct val="0"/>
              </a:spcBef>
            </a:pPr>
            <a:r>
              <a:rPr lang="en-US" sz="3216" u="none" strike="noStrike">
                <a:solidFill>
                  <a:srgbClr val="FFFFFF"/>
                </a:solidFill>
                <a:latin typeface="Canva Sans Bold"/>
              </a:rPr>
              <a:t>Rutu Barve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33935" y="7300107"/>
            <a:ext cx="2122954" cy="90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3216">
                <a:solidFill>
                  <a:srgbClr val="FFFFFF"/>
                </a:solidFill>
                <a:latin typeface="Canva Sans Bold"/>
              </a:rPr>
              <a:t>Sundhara</a:t>
            </a:r>
          </a:p>
          <a:p>
            <a:pPr marL="0" lvl="0" indent="0" algn="ctr">
              <a:lnSpc>
                <a:spcPts val="3537"/>
              </a:lnSpc>
            </a:pPr>
            <a:r>
              <a:rPr lang="en-US" sz="3216">
                <a:solidFill>
                  <a:srgbClr val="FFFFFF"/>
                </a:solidFill>
                <a:latin typeface="Canva Sans Bold"/>
              </a:rPr>
              <a:t>Pandiyan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1" r="-61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5741" y="255414"/>
            <a:ext cx="17842084" cy="1006742"/>
            <a:chOff x="0" y="0"/>
            <a:chExt cx="5756007" cy="324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56007" cy="324783"/>
            </a:xfrm>
            <a:custGeom>
              <a:avLst/>
              <a:gdLst/>
              <a:ahLst/>
              <a:cxnLst/>
              <a:rect l="l" t="t" r="r" b="b"/>
              <a:pathLst>
                <a:path w="5756007" h="324783">
                  <a:moveTo>
                    <a:pt x="22130" y="0"/>
                  </a:moveTo>
                  <a:lnTo>
                    <a:pt x="5733878" y="0"/>
                  </a:lnTo>
                  <a:cubicBezTo>
                    <a:pt x="5746099" y="0"/>
                    <a:pt x="5756007" y="9908"/>
                    <a:pt x="5756007" y="22130"/>
                  </a:cubicBezTo>
                  <a:lnTo>
                    <a:pt x="5756007" y="302654"/>
                  </a:lnTo>
                  <a:cubicBezTo>
                    <a:pt x="5756007" y="308523"/>
                    <a:pt x="5753676" y="314152"/>
                    <a:pt x="5749525" y="318302"/>
                  </a:cubicBezTo>
                  <a:cubicBezTo>
                    <a:pt x="5745376" y="322452"/>
                    <a:pt x="5739747" y="324783"/>
                    <a:pt x="5733878" y="324783"/>
                  </a:cubicBezTo>
                  <a:lnTo>
                    <a:pt x="22130" y="324783"/>
                  </a:lnTo>
                  <a:cubicBezTo>
                    <a:pt x="16260" y="324783"/>
                    <a:pt x="10632" y="322452"/>
                    <a:pt x="6482" y="318302"/>
                  </a:cubicBezTo>
                  <a:cubicBezTo>
                    <a:pt x="2332" y="314152"/>
                    <a:pt x="0" y="308523"/>
                    <a:pt x="0" y="302654"/>
                  </a:cubicBezTo>
                  <a:lnTo>
                    <a:pt x="0" y="22130"/>
                  </a:lnTo>
                  <a:cubicBezTo>
                    <a:pt x="0" y="16260"/>
                    <a:pt x="2332" y="10632"/>
                    <a:pt x="6482" y="6482"/>
                  </a:cubicBezTo>
                  <a:cubicBezTo>
                    <a:pt x="10632" y="2332"/>
                    <a:pt x="16260" y="0"/>
                    <a:pt x="221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756007" cy="334308"/>
            </a:xfrm>
            <a:prstGeom prst="rect">
              <a:avLst/>
            </a:prstGeom>
          </p:spPr>
          <p:txBody>
            <a:bodyPr lIns="41473" tIns="41473" rIns="41473" bIns="41473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0826" y="1958651"/>
            <a:ext cx="8045524" cy="7614184"/>
            <a:chOff x="0" y="0"/>
            <a:chExt cx="2118986" cy="20053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18986" cy="2005382"/>
            </a:xfrm>
            <a:custGeom>
              <a:avLst/>
              <a:gdLst/>
              <a:ahLst/>
              <a:cxnLst/>
              <a:rect l="l" t="t" r="r" b="b"/>
              <a:pathLst>
                <a:path w="2118986" h="2005382">
                  <a:moveTo>
                    <a:pt x="49075" y="0"/>
                  </a:moveTo>
                  <a:lnTo>
                    <a:pt x="2069910" y="0"/>
                  </a:lnTo>
                  <a:cubicBezTo>
                    <a:pt x="2097014" y="0"/>
                    <a:pt x="2118986" y="21972"/>
                    <a:pt x="2118986" y="49075"/>
                  </a:cubicBezTo>
                  <a:lnTo>
                    <a:pt x="2118986" y="1956306"/>
                  </a:lnTo>
                  <a:cubicBezTo>
                    <a:pt x="2118986" y="1983410"/>
                    <a:pt x="2097014" y="2005382"/>
                    <a:pt x="2069910" y="2005382"/>
                  </a:cubicBezTo>
                  <a:lnTo>
                    <a:pt x="49075" y="2005382"/>
                  </a:lnTo>
                  <a:cubicBezTo>
                    <a:pt x="36060" y="2005382"/>
                    <a:pt x="23577" y="2000211"/>
                    <a:pt x="14374" y="1991008"/>
                  </a:cubicBezTo>
                  <a:cubicBezTo>
                    <a:pt x="5170" y="1981805"/>
                    <a:pt x="0" y="1969322"/>
                    <a:pt x="0" y="1956306"/>
                  </a:cubicBezTo>
                  <a:lnTo>
                    <a:pt x="0" y="49075"/>
                  </a:lnTo>
                  <a:cubicBezTo>
                    <a:pt x="0" y="21972"/>
                    <a:pt x="21972" y="0"/>
                    <a:pt x="4907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118986" cy="2014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3777" y="1538871"/>
            <a:ext cx="6387070" cy="839558"/>
            <a:chOff x="0" y="0"/>
            <a:chExt cx="1682191" cy="2211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2191" cy="221118"/>
            </a:xfrm>
            <a:custGeom>
              <a:avLst/>
              <a:gdLst/>
              <a:ahLst/>
              <a:cxnLst/>
              <a:rect l="l" t="t" r="r" b="b"/>
              <a:pathLst>
                <a:path w="1682191" h="221118">
                  <a:moveTo>
                    <a:pt x="61818" y="0"/>
                  </a:moveTo>
                  <a:lnTo>
                    <a:pt x="1620373" y="0"/>
                  </a:lnTo>
                  <a:cubicBezTo>
                    <a:pt x="1636768" y="0"/>
                    <a:pt x="1652492" y="6513"/>
                    <a:pt x="1664085" y="18106"/>
                  </a:cubicBezTo>
                  <a:cubicBezTo>
                    <a:pt x="1675678" y="29699"/>
                    <a:pt x="1682191" y="45423"/>
                    <a:pt x="1682191" y="61818"/>
                  </a:cubicBezTo>
                  <a:lnTo>
                    <a:pt x="1682191" y="159300"/>
                  </a:lnTo>
                  <a:cubicBezTo>
                    <a:pt x="1682191" y="175695"/>
                    <a:pt x="1675678" y="191419"/>
                    <a:pt x="1664085" y="203012"/>
                  </a:cubicBezTo>
                  <a:cubicBezTo>
                    <a:pt x="1652492" y="214605"/>
                    <a:pt x="1636768" y="221118"/>
                    <a:pt x="1620373" y="221118"/>
                  </a:cubicBezTo>
                  <a:lnTo>
                    <a:pt x="61818" y="221118"/>
                  </a:lnTo>
                  <a:cubicBezTo>
                    <a:pt x="45423" y="221118"/>
                    <a:pt x="29699" y="214605"/>
                    <a:pt x="18106" y="203012"/>
                  </a:cubicBezTo>
                  <a:cubicBezTo>
                    <a:pt x="6513" y="191419"/>
                    <a:pt x="0" y="175695"/>
                    <a:pt x="0" y="159300"/>
                  </a:cubicBezTo>
                  <a:lnTo>
                    <a:pt x="0" y="61818"/>
                  </a:lnTo>
                  <a:cubicBezTo>
                    <a:pt x="0" y="45423"/>
                    <a:pt x="6513" y="29699"/>
                    <a:pt x="18106" y="18106"/>
                  </a:cubicBezTo>
                  <a:cubicBezTo>
                    <a:pt x="29699" y="6513"/>
                    <a:pt x="45423" y="0"/>
                    <a:pt x="618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682191" cy="23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94807" y="1977873"/>
            <a:ext cx="8813685" cy="3165627"/>
            <a:chOff x="0" y="0"/>
            <a:chExt cx="2321300" cy="8337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21300" cy="833745"/>
            </a:xfrm>
            <a:custGeom>
              <a:avLst/>
              <a:gdLst/>
              <a:ahLst/>
              <a:cxnLst/>
              <a:rect l="l" t="t" r="r" b="b"/>
              <a:pathLst>
                <a:path w="2321300" h="833745">
                  <a:moveTo>
                    <a:pt x="44798" y="0"/>
                  </a:moveTo>
                  <a:lnTo>
                    <a:pt x="2276502" y="0"/>
                  </a:lnTo>
                  <a:cubicBezTo>
                    <a:pt x="2288383" y="0"/>
                    <a:pt x="2299777" y="4720"/>
                    <a:pt x="2308179" y="13121"/>
                  </a:cubicBezTo>
                  <a:cubicBezTo>
                    <a:pt x="2316580" y="21522"/>
                    <a:pt x="2321300" y="32917"/>
                    <a:pt x="2321300" y="44798"/>
                  </a:cubicBezTo>
                  <a:lnTo>
                    <a:pt x="2321300" y="788947"/>
                  </a:lnTo>
                  <a:cubicBezTo>
                    <a:pt x="2321300" y="800828"/>
                    <a:pt x="2316580" y="812223"/>
                    <a:pt x="2308179" y="820624"/>
                  </a:cubicBezTo>
                  <a:cubicBezTo>
                    <a:pt x="2299777" y="829026"/>
                    <a:pt x="2288383" y="833745"/>
                    <a:pt x="2276502" y="833745"/>
                  </a:cubicBezTo>
                  <a:lnTo>
                    <a:pt x="44798" y="833745"/>
                  </a:lnTo>
                  <a:cubicBezTo>
                    <a:pt x="20057" y="833745"/>
                    <a:pt x="0" y="813688"/>
                    <a:pt x="0" y="788947"/>
                  </a:cubicBezTo>
                  <a:lnTo>
                    <a:pt x="0" y="44798"/>
                  </a:lnTo>
                  <a:cubicBezTo>
                    <a:pt x="0" y="32917"/>
                    <a:pt x="4720" y="21522"/>
                    <a:pt x="13121" y="13121"/>
                  </a:cubicBezTo>
                  <a:cubicBezTo>
                    <a:pt x="21522" y="4720"/>
                    <a:pt x="32917" y="0"/>
                    <a:pt x="447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21300" cy="843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75785" y="5655315"/>
            <a:ext cx="8813685" cy="3917520"/>
            <a:chOff x="0" y="0"/>
            <a:chExt cx="2321300" cy="10317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21300" cy="1031775"/>
            </a:xfrm>
            <a:custGeom>
              <a:avLst/>
              <a:gdLst/>
              <a:ahLst/>
              <a:cxnLst/>
              <a:rect l="l" t="t" r="r" b="b"/>
              <a:pathLst>
                <a:path w="2321300" h="1031775">
                  <a:moveTo>
                    <a:pt x="44798" y="0"/>
                  </a:moveTo>
                  <a:lnTo>
                    <a:pt x="2276502" y="0"/>
                  </a:lnTo>
                  <a:cubicBezTo>
                    <a:pt x="2288383" y="0"/>
                    <a:pt x="2299777" y="4720"/>
                    <a:pt x="2308179" y="13121"/>
                  </a:cubicBezTo>
                  <a:cubicBezTo>
                    <a:pt x="2316580" y="21522"/>
                    <a:pt x="2321300" y="32917"/>
                    <a:pt x="2321300" y="44798"/>
                  </a:cubicBezTo>
                  <a:lnTo>
                    <a:pt x="2321300" y="986977"/>
                  </a:lnTo>
                  <a:cubicBezTo>
                    <a:pt x="2321300" y="998858"/>
                    <a:pt x="2316580" y="1010252"/>
                    <a:pt x="2308179" y="1018654"/>
                  </a:cubicBezTo>
                  <a:cubicBezTo>
                    <a:pt x="2299777" y="1027055"/>
                    <a:pt x="2288383" y="1031775"/>
                    <a:pt x="2276502" y="1031775"/>
                  </a:cubicBezTo>
                  <a:lnTo>
                    <a:pt x="44798" y="1031775"/>
                  </a:lnTo>
                  <a:cubicBezTo>
                    <a:pt x="32917" y="1031775"/>
                    <a:pt x="21522" y="1027055"/>
                    <a:pt x="13121" y="1018654"/>
                  </a:cubicBezTo>
                  <a:cubicBezTo>
                    <a:pt x="4720" y="1010252"/>
                    <a:pt x="0" y="998858"/>
                    <a:pt x="0" y="986977"/>
                  </a:cubicBezTo>
                  <a:lnTo>
                    <a:pt x="0" y="44798"/>
                  </a:lnTo>
                  <a:cubicBezTo>
                    <a:pt x="0" y="32917"/>
                    <a:pt x="4720" y="21522"/>
                    <a:pt x="13121" y="13121"/>
                  </a:cubicBezTo>
                  <a:cubicBezTo>
                    <a:pt x="21522" y="4720"/>
                    <a:pt x="32917" y="0"/>
                    <a:pt x="447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21300" cy="104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89093" y="1538871"/>
            <a:ext cx="6387070" cy="839558"/>
            <a:chOff x="0" y="0"/>
            <a:chExt cx="1682191" cy="2211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2191" cy="221118"/>
            </a:xfrm>
            <a:custGeom>
              <a:avLst/>
              <a:gdLst/>
              <a:ahLst/>
              <a:cxnLst/>
              <a:rect l="l" t="t" r="r" b="b"/>
              <a:pathLst>
                <a:path w="1682191" h="221118">
                  <a:moveTo>
                    <a:pt x="61818" y="0"/>
                  </a:moveTo>
                  <a:lnTo>
                    <a:pt x="1620373" y="0"/>
                  </a:lnTo>
                  <a:cubicBezTo>
                    <a:pt x="1636768" y="0"/>
                    <a:pt x="1652492" y="6513"/>
                    <a:pt x="1664085" y="18106"/>
                  </a:cubicBezTo>
                  <a:cubicBezTo>
                    <a:pt x="1675678" y="29699"/>
                    <a:pt x="1682191" y="45423"/>
                    <a:pt x="1682191" y="61818"/>
                  </a:cubicBezTo>
                  <a:lnTo>
                    <a:pt x="1682191" y="159300"/>
                  </a:lnTo>
                  <a:cubicBezTo>
                    <a:pt x="1682191" y="175695"/>
                    <a:pt x="1675678" y="191419"/>
                    <a:pt x="1664085" y="203012"/>
                  </a:cubicBezTo>
                  <a:cubicBezTo>
                    <a:pt x="1652492" y="214605"/>
                    <a:pt x="1636768" y="221118"/>
                    <a:pt x="1620373" y="221118"/>
                  </a:cubicBezTo>
                  <a:lnTo>
                    <a:pt x="61818" y="221118"/>
                  </a:lnTo>
                  <a:cubicBezTo>
                    <a:pt x="45423" y="221118"/>
                    <a:pt x="29699" y="214605"/>
                    <a:pt x="18106" y="203012"/>
                  </a:cubicBezTo>
                  <a:cubicBezTo>
                    <a:pt x="6513" y="191419"/>
                    <a:pt x="0" y="175695"/>
                    <a:pt x="0" y="159300"/>
                  </a:cubicBezTo>
                  <a:lnTo>
                    <a:pt x="0" y="61818"/>
                  </a:lnTo>
                  <a:cubicBezTo>
                    <a:pt x="0" y="45423"/>
                    <a:pt x="6513" y="29699"/>
                    <a:pt x="18106" y="18106"/>
                  </a:cubicBezTo>
                  <a:cubicBezTo>
                    <a:pt x="29699" y="6513"/>
                    <a:pt x="45423" y="0"/>
                    <a:pt x="618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682191" cy="23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08115" y="5345964"/>
            <a:ext cx="6387070" cy="839558"/>
            <a:chOff x="0" y="0"/>
            <a:chExt cx="1682191" cy="2211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2191" cy="221118"/>
            </a:xfrm>
            <a:custGeom>
              <a:avLst/>
              <a:gdLst/>
              <a:ahLst/>
              <a:cxnLst/>
              <a:rect l="l" t="t" r="r" b="b"/>
              <a:pathLst>
                <a:path w="1682191" h="221118">
                  <a:moveTo>
                    <a:pt x="61818" y="0"/>
                  </a:moveTo>
                  <a:lnTo>
                    <a:pt x="1620373" y="0"/>
                  </a:lnTo>
                  <a:cubicBezTo>
                    <a:pt x="1636768" y="0"/>
                    <a:pt x="1652492" y="6513"/>
                    <a:pt x="1664085" y="18106"/>
                  </a:cubicBezTo>
                  <a:cubicBezTo>
                    <a:pt x="1675678" y="29699"/>
                    <a:pt x="1682191" y="45423"/>
                    <a:pt x="1682191" y="61818"/>
                  </a:cubicBezTo>
                  <a:lnTo>
                    <a:pt x="1682191" y="159300"/>
                  </a:lnTo>
                  <a:cubicBezTo>
                    <a:pt x="1682191" y="175695"/>
                    <a:pt x="1675678" y="191419"/>
                    <a:pt x="1664085" y="203012"/>
                  </a:cubicBezTo>
                  <a:cubicBezTo>
                    <a:pt x="1652492" y="214605"/>
                    <a:pt x="1636768" y="221118"/>
                    <a:pt x="1620373" y="221118"/>
                  </a:cubicBezTo>
                  <a:lnTo>
                    <a:pt x="61818" y="221118"/>
                  </a:lnTo>
                  <a:cubicBezTo>
                    <a:pt x="45423" y="221118"/>
                    <a:pt x="29699" y="214605"/>
                    <a:pt x="18106" y="203012"/>
                  </a:cubicBezTo>
                  <a:cubicBezTo>
                    <a:pt x="6513" y="191419"/>
                    <a:pt x="0" y="175695"/>
                    <a:pt x="0" y="159300"/>
                  </a:cubicBezTo>
                  <a:lnTo>
                    <a:pt x="0" y="61818"/>
                  </a:lnTo>
                  <a:cubicBezTo>
                    <a:pt x="0" y="45423"/>
                    <a:pt x="6513" y="29699"/>
                    <a:pt x="18106" y="18106"/>
                  </a:cubicBezTo>
                  <a:cubicBezTo>
                    <a:pt x="29699" y="6513"/>
                    <a:pt x="45423" y="0"/>
                    <a:pt x="618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682191" cy="23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6058" y="3185188"/>
            <a:ext cx="1156101" cy="115610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7231" t="-7231"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1870879" y="3509145"/>
            <a:ext cx="1253000" cy="508187"/>
          </a:xfrm>
          <a:custGeom>
            <a:avLst/>
            <a:gdLst/>
            <a:ahLst/>
            <a:cxnLst/>
            <a:rect l="l" t="t" r="r" b="b"/>
            <a:pathLst>
              <a:path w="1253000" h="508187">
                <a:moveTo>
                  <a:pt x="0" y="0"/>
                </a:moveTo>
                <a:lnTo>
                  <a:pt x="1253000" y="0"/>
                </a:lnTo>
                <a:lnTo>
                  <a:pt x="1253000" y="508187"/>
                </a:lnTo>
                <a:lnTo>
                  <a:pt x="0" y="508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29" b="-24114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2208743" y="6185522"/>
            <a:ext cx="800156" cy="80015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285" r="-39285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5929741" y="2726425"/>
            <a:ext cx="1036813" cy="103681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6921229" y="3290959"/>
            <a:ext cx="1016344" cy="101634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752" r="-16752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2731223" y="3506884"/>
            <a:ext cx="1586956" cy="70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3354">
                <a:solidFill>
                  <a:srgbClr val="CF373A"/>
                </a:solidFill>
                <a:latin typeface="Barlow Condensed Heavy Italics"/>
              </a:rPr>
              <a:t>RAMP</a:t>
            </a:r>
          </a:p>
          <a:p>
            <a:pPr algn="ctr">
              <a:lnSpc>
                <a:spcPts val="2683"/>
              </a:lnSpc>
            </a:pPr>
            <a:r>
              <a:rPr lang="en-US" sz="3354">
                <a:solidFill>
                  <a:srgbClr val="FFDE59"/>
                </a:solidFill>
                <a:latin typeface="Barlow Condensed Heavy Italics"/>
              </a:rPr>
              <a:t>UP</a:t>
            </a:r>
          </a:p>
        </p:txBody>
      </p:sp>
      <p:sp>
        <p:nvSpPr>
          <p:cNvPr id="34" name="AutoShape 34"/>
          <p:cNvSpPr/>
          <p:nvPr/>
        </p:nvSpPr>
        <p:spPr>
          <a:xfrm>
            <a:off x="956058" y="5027620"/>
            <a:ext cx="6770473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flipV="1">
            <a:off x="4318179" y="2759430"/>
            <a:ext cx="0" cy="450342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36" name="TextBox 36"/>
          <p:cNvSpPr txBox="1"/>
          <p:nvPr/>
        </p:nvSpPr>
        <p:spPr>
          <a:xfrm>
            <a:off x="9044468" y="8547087"/>
            <a:ext cx="542833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The market is predicted to register a noteworthy CAGR of 7.5%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2153" y="6012689"/>
            <a:ext cx="3433892" cy="341472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4147129" y="8338540"/>
            <a:ext cx="3257282" cy="999235"/>
            <a:chOff x="0" y="0"/>
            <a:chExt cx="857885" cy="26317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57885" cy="263173"/>
            </a:xfrm>
            <a:custGeom>
              <a:avLst/>
              <a:gdLst/>
              <a:ahLst/>
              <a:cxnLst/>
              <a:rect l="l" t="t" r="r" b="b"/>
              <a:pathLst>
                <a:path w="857885" h="263173">
                  <a:moveTo>
                    <a:pt x="0" y="0"/>
                  </a:moveTo>
                  <a:lnTo>
                    <a:pt x="857885" y="0"/>
                  </a:lnTo>
                  <a:lnTo>
                    <a:pt x="857885" y="263173"/>
                  </a:lnTo>
                  <a:lnTo>
                    <a:pt x="0" y="2631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857885" cy="27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6121755" y="171084"/>
            <a:ext cx="6044489" cy="107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357" dirty="0">
                <a:solidFill>
                  <a:srgbClr val="000000"/>
                </a:solidFill>
                <a:latin typeface="Abril Fatface"/>
              </a:rPr>
              <a:t>Market Analysis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8948" y="1554361"/>
            <a:ext cx="6036728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000"/>
                </a:solidFill>
                <a:latin typeface="Abril Fatface"/>
              </a:rPr>
              <a:t>Competitor Analysis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484338" y="1530026"/>
            <a:ext cx="3831862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000"/>
                </a:solidFill>
                <a:latin typeface="Abril Fatface"/>
              </a:rPr>
              <a:t>Target Group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396823" y="5398716"/>
            <a:ext cx="3699644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000"/>
                </a:solidFill>
                <a:latin typeface="Abril Fatface"/>
              </a:rPr>
              <a:t>Market Size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076757" y="6423647"/>
            <a:ext cx="4870347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Global Health &amp; Fitness Supplement market is</a:t>
            </a:r>
            <a:r>
              <a:rPr lang="en-US" sz="1899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1899">
                <a:solidFill>
                  <a:srgbClr val="000000"/>
                </a:solidFill>
                <a:latin typeface="Canva Sans"/>
              </a:rPr>
              <a:t>at </a:t>
            </a:r>
            <a:r>
              <a:rPr lang="en-US" sz="1899">
                <a:solidFill>
                  <a:srgbClr val="000000"/>
                </a:solidFill>
                <a:latin typeface="Canva Sans Bold"/>
              </a:rPr>
              <a:t>20 Billion </a:t>
            </a:r>
            <a:r>
              <a:rPr lang="en-US" sz="1899">
                <a:solidFill>
                  <a:srgbClr val="000000"/>
                </a:solidFill>
                <a:latin typeface="Canva Sans"/>
              </a:rPr>
              <a:t>in 2023. India’s share in this Global Market is 5.6% resulting in a servicable market of  </a:t>
            </a:r>
            <a:r>
              <a:rPr lang="en-US" sz="1899">
                <a:solidFill>
                  <a:srgbClr val="000000"/>
                </a:solidFill>
                <a:latin typeface="Canva Sans Bold"/>
              </a:rPr>
              <a:t>1.16 Billion </a:t>
            </a:r>
            <a:r>
              <a:rPr lang="en-US" sz="1899">
                <a:solidFill>
                  <a:srgbClr val="000000"/>
                </a:solidFill>
                <a:latin typeface="Canva Sans"/>
              </a:rPr>
              <a:t>based on research by Future Market Insight.</a:t>
            </a:r>
            <a:r>
              <a:rPr lang="en-US" sz="1899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939779" y="5105400"/>
            <a:ext cx="7265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5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Price</a:t>
            </a:r>
          </a:p>
        </p:txBody>
      </p:sp>
      <p:sp>
        <p:nvSpPr>
          <p:cNvPr id="47" name="TextBox 47"/>
          <p:cNvSpPr txBox="1"/>
          <p:nvPr/>
        </p:nvSpPr>
        <p:spPr>
          <a:xfrm rot="-5400000">
            <a:off x="3543228" y="4239326"/>
            <a:ext cx="10592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59"/>
              </a:lnSpc>
              <a:spcBef>
                <a:spcPct val="0"/>
              </a:spcBef>
            </a:pPr>
            <a:r>
              <a:rPr lang="en-US" sz="1899" u="none" strike="noStrike" dirty="0">
                <a:solidFill>
                  <a:srgbClr val="000000"/>
                </a:solidFill>
                <a:latin typeface="Canva Sans Bold"/>
              </a:rPr>
              <a:t>Caffeine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009514" y="2466177"/>
            <a:ext cx="8249786" cy="8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just">
              <a:lnSpc>
                <a:spcPts val="2108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Consumers today are more conscious of their </a:t>
            </a: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well-being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 and indulge in various practices, such as gym, exercise, and yoga.</a:t>
            </a:r>
          </a:p>
          <a:p>
            <a:pPr algn="just">
              <a:lnSpc>
                <a:spcPts val="2108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660118" y="7443825"/>
            <a:ext cx="7506940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Ramp Up also differentiates itself from its competitors based on its </a:t>
            </a:r>
            <a:r>
              <a:rPr lang="en-US" sz="1800">
                <a:solidFill>
                  <a:srgbClr val="000000"/>
                </a:solidFill>
                <a:latin typeface="Canva Sans Bold"/>
              </a:rPr>
              <a:t>Taurine content.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A 2023 study in the </a:t>
            </a:r>
            <a:r>
              <a:rPr lang="en-US" sz="1800" u="sng">
                <a:solidFill>
                  <a:srgbClr val="000000"/>
                </a:solidFill>
                <a:latin typeface="Canva Sans Bold"/>
              </a:rPr>
              <a:t>Journal of Bioenergetics and Biomembranes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 by authors M.K.Nam &amp; J.N. Kim confirms taurine's ability to stabilize mitochondrial membranes, leading to enhanced energy production by up to </a:t>
            </a:r>
            <a:r>
              <a:rPr lang="en-US" sz="1800">
                <a:solidFill>
                  <a:srgbClr val="000000"/>
                </a:solidFill>
                <a:latin typeface="Canva Sans Bold"/>
              </a:rPr>
              <a:t>47%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009514" y="4229112"/>
            <a:ext cx="8170374" cy="8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just">
              <a:lnSpc>
                <a:spcPts val="2108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The increasing inclination towards health and fitness regimes is predicted to boost the demand for pre-workout supplements. convenience and </a:t>
            </a: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ease of use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36574" y="3251863"/>
            <a:ext cx="2119312" cy="9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0"/>
              </a:lnSpc>
            </a:pPr>
            <a:r>
              <a:rPr lang="en-US" sz="3778" u="none" strike="noStrike">
                <a:solidFill>
                  <a:srgbClr val="E21E24"/>
                </a:solidFill>
                <a:latin typeface="Libre Baskerville Italics"/>
              </a:rPr>
              <a:t>Fitness </a:t>
            </a:r>
          </a:p>
          <a:p>
            <a:pPr marL="0" lvl="0" indent="0" algn="ctr">
              <a:lnSpc>
                <a:spcPts val="3740"/>
              </a:lnSpc>
            </a:pPr>
            <a:r>
              <a:rPr lang="en-US" sz="3778" u="none" strike="noStrike">
                <a:solidFill>
                  <a:srgbClr val="E21E24"/>
                </a:solidFill>
                <a:latin typeface="Libre Baskerville Italics"/>
              </a:rPr>
              <a:t>     Freaks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556012" y="3449919"/>
            <a:ext cx="1762199" cy="46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3"/>
              </a:lnSpc>
              <a:spcBef>
                <a:spcPct val="0"/>
              </a:spcBef>
            </a:pPr>
            <a:r>
              <a:rPr lang="en-US" sz="3778" u="none" strike="noStrike">
                <a:solidFill>
                  <a:srgbClr val="E21E24"/>
                </a:solidFill>
                <a:latin typeface="Libre Baskerville Italics"/>
              </a:rPr>
              <a:t>Athletes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080918" y="8361667"/>
            <a:ext cx="598556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2023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845413" y="8361667"/>
            <a:ext cx="598556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2024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6609907" y="8361667"/>
            <a:ext cx="598556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2025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358537" y="8361667"/>
            <a:ext cx="598556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2022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405612" y="7585500"/>
            <a:ext cx="42820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 Bold"/>
              </a:rPr>
              <a:t>1.16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096467" y="7234275"/>
            <a:ext cx="58300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 Bold"/>
              </a:rPr>
              <a:t>1.247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5893156" y="6831056"/>
            <a:ext cx="58300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 Bold"/>
              </a:rPr>
              <a:t>1.34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6676293" y="6433172"/>
            <a:ext cx="58300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 Bold"/>
              </a:rPr>
              <a:t>1.44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147129" y="8769985"/>
            <a:ext cx="3434180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Indian Health &amp; Fitness Supplement Market Growth Over the years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472800" y="3257192"/>
            <a:ext cx="2786500" cy="9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0"/>
              </a:lnSpc>
            </a:pPr>
            <a:r>
              <a:rPr lang="en-US" sz="3778">
                <a:solidFill>
                  <a:srgbClr val="E21E24"/>
                </a:solidFill>
                <a:latin typeface="Libre Baskerville Italics"/>
              </a:rPr>
              <a:t>  Adrenaline</a:t>
            </a:r>
            <a:r>
              <a:rPr lang="en-US" sz="3778" u="none" strike="noStrike">
                <a:solidFill>
                  <a:srgbClr val="E21E24"/>
                </a:solidFill>
                <a:latin typeface="Libre Baskerville Italics"/>
              </a:rPr>
              <a:t> </a:t>
            </a:r>
          </a:p>
          <a:p>
            <a:pPr marL="0" lvl="0" indent="0" algn="ctr">
              <a:lnSpc>
                <a:spcPts val="3740"/>
              </a:lnSpc>
            </a:pPr>
            <a:r>
              <a:rPr lang="en-US" sz="3778" u="none" strike="noStrike">
                <a:solidFill>
                  <a:srgbClr val="E21E24"/>
                </a:solidFill>
                <a:latin typeface="Libre Baskerville Italics"/>
              </a:rPr>
              <a:t>Junkies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1" r="-61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5741" y="255414"/>
            <a:ext cx="17842084" cy="1006742"/>
            <a:chOff x="0" y="0"/>
            <a:chExt cx="5756007" cy="324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56007" cy="324783"/>
            </a:xfrm>
            <a:custGeom>
              <a:avLst/>
              <a:gdLst/>
              <a:ahLst/>
              <a:cxnLst/>
              <a:rect l="l" t="t" r="r" b="b"/>
              <a:pathLst>
                <a:path w="5756007" h="324783">
                  <a:moveTo>
                    <a:pt x="22130" y="0"/>
                  </a:moveTo>
                  <a:lnTo>
                    <a:pt x="5733878" y="0"/>
                  </a:lnTo>
                  <a:cubicBezTo>
                    <a:pt x="5746099" y="0"/>
                    <a:pt x="5756007" y="9908"/>
                    <a:pt x="5756007" y="22130"/>
                  </a:cubicBezTo>
                  <a:lnTo>
                    <a:pt x="5756007" y="302654"/>
                  </a:lnTo>
                  <a:cubicBezTo>
                    <a:pt x="5756007" y="308523"/>
                    <a:pt x="5753676" y="314152"/>
                    <a:pt x="5749525" y="318302"/>
                  </a:cubicBezTo>
                  <a:cubicBezTo>
                    <a:pt x="5745376" y="322452"/>
                    <a:pt x="5739747" y="324783"/>
                    <a:pt x="5733878" y="324783"/>
                  </a:cubicBezTo>
                  <a:lnTo>
                    <a:pt x="22130" y="324783"/>
                  </a:lnTo>
                  <a:cubicBezTo>
                    <a:pt x="16260" y="324783"/>
                    <a:pt x="10632" y="322452"/>
                    <a:pt x="6482" y="318302"/>
                  </a:cubicBezTo>
                  <a:cubicBezTo>
                    <a:pt x="2332" y="314152"/>
                    <a:pt x="0" y="308523"/>
                    <a:pt x="0" y="302654"/>
                  </a:cubicBezTo>
                  <a:lnTo>
                    <a:pt x="0" y="22130"/>
                  </a:lnTo>
                  <a:cubicBezTo>
                    <a:pt x="0" y="16260"/>
                    <a:pt x="2332" y="10632"/>
                    <a:pt x="6482" y="6482"/>
                  </a:cubicBezTo>
                  <a:cubicBezTo>
                    <a:pt x="10632" y="2332"/>
                    <a:pt x="16260" y="0"/>
                    <a:pt x="221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756007" cy="334308"/>
            </a:xfrm>
            <a:prstGeom prst="rect">
              <a:avLst/>
            </a:prstGeom>
          </p:spPr>
          <p:txBody>
            <a:bodyPr lIns="41473" tIns="41473" rIns="41473" bIns="41473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741" y="1992539"/>
            <a:ext cx="5741040" cy="7614184"/>
            <a:chOff x="0" y="0"/>
            <a:chExt cx="1512043" cy="20053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2043" cy="2005382"/>
            </a:xfrm>
            <a:custGeom>
              <a:avLst/>
              <a:gdLst/>
              <a:ahLst/>
              <a:cxnLst/>
              <a:rect l="l" t="t" r="r" b="b"/>
              <a:pathLst>
                <a:path w="1512043" h="2005382">
                  <a:moveTo>
                    <a:pt x="68775" y="0"/>
                  </a:moveTo>
                  <a:lnTo>
                    <a:pt x="1443269" y="0"/>
                  </a:lnTo>
                  <a:cubicBezTo>
                    <a:pt x="1481252" y="0"/>
                    <a:pt x="1512043" y="30791"/>
                    <a:pt x="1512043" y="68775"/>
                  </a:cubicBezTo>
                  <a:lnTo>
                    <a:pt x="1512043" y="1936607"/>
                  </a:lnTo>
                  <a:cubicBezTo>
                    <a:pt x="1512043" y="1954847"/>
                    <a:pt x="1504798" y="1972340"/>
                    <a:pt x="1491900" y="1985238"/>
                  </a:cubicBezTo>
                  <a:cubicBezTo>
                    <a:pt x="1479002" y="1998136"/>
                    <a:pt x="1461509" y="2005382"/>
                    <a:pt x="1443269" y="2005382"/>
                  </a:cubicBezTo>
                  <a:lnTo>
                    <a:pt x="68775" y="2005382"/>
                  </a:lnTo>
                  <a:cubicBezTo>
                    <a:pt x="50534" y="2005382"/>
                    <a:pt x="33041" y="1998136"/>
                    <a:pt x="20144" y="1985238"/>
                  </a:cubicBezTo>
                  <a:cubicBezTo>
                    <a:pt x="7246" y="1972340"/>
                    <a:pt x="0" y="1954847"/>
                    <a:pt x="0" y="1936607"/>
                  </a:cubicBezTo>
                  <a:lnTo>
                    <a:pt x="0" y="68775"/>
                  </a:lnTo>
                  <a:cubicBezTo>
                    <a:pt x="0" y="50534"/>
                    <a:pt x="7246" y="33041"/>
                    <a:pt x="20144" y="20144"/>
                  </a:cubicBezTo>
                  <a:cubicBezTo>
                    <a:pt x="33041" y="7246"/>
                    <a:pt x="50534" y="0"/>
                    <a:pt x="6877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512043" cy="2014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49268" y="1988870"/>
            <a:ext cx="5589464" cy="7614184"/>
            <a:chOff x="0" y="0"/>
            <a:chExt cx="1472122" cy="20053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2122" cy="2005382"/>
            </a:xfrm>
            <a:custGeom>
              <a:avLst/>
              <a:gdLst/>
              <a:ahLst/>
              <a:cxnLst/>
              <a:rect l="l" t="t" r="r" b="b"/>
              <a:pathLst>
                <a:path w="1472122" h="2005382">
                  <a:moveTo>
                    <a:pt x="70640" y="0"/>
                  </a:moveTo>
                  <a:lnTo>
                    <a:pt x="1401483" y="0"/>
                  </a:lnTo>
                  <a:cubicBezTo>
                    <a:pt x="1440496" y="0"/>
                    <a:pt x="1472122" y="31626"/>
                    <a:pt x="1472122" y="70640"/>
                  </a:cubicBezTo>
                  <a:lnTo>
                    <a:pt x="1472122" y="1934742"/>
                  </a:lnTo>
                  <a:cubicBezTo>
                    <a:pt x="1472122" y="1973755"/>
                    <a:pt x="1440496" y="2005382"/>
                    <a:pt x="1401483" y="2005382"/>
                  </a:cubicBezTo>
                  <a:lnTo>
                    <a:pt x="70640" y="2005382"/>
                  </a:lnTo>
                  <a:cubicBezTo>
                    <a:pt x="31626" y="2005382"/>
                    <a:pt x="0" y="1973755"/>
                    <a:pt x="0" y="1934742"/>
                  </a:cubicBezTo>
                  <a:lnTo>
                    <a:pt x="0" y="70640"/>
                  </a:lnTo>
                  <a:cubicBezTo>
                    <a:pt x="0" y="31626"/>
                    <a:pt x="31626" y="0"/>
                    <a:pt x="706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472122" cy="2014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39001" y="1409702"/>
            <a:ext cx="3700479" cy="1138206"/>
            <a:chOff x="-28844" y="-34020"/>
            <a:chExt cx="974612" cy="2997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5768" cy="223574"/>
            </a:xfrm>
            <a:custGeom>
              <a:avLst/>
              <a:gdLst/>
              <a:ahLst/>
              <a:cxnLst/>
              <a:rect l="l" t="t" r="r" b="b"/>
              <a:pathLst>
                <a:path w="945768" h="223574">
                  <a:moveTo>
                    <a:pt x="109953" y="0"/>
                  </a:moveTo>
                  <a:lnTo>
                    <a:pt x="835815" y="0"/>
                  </a:lnTo>
                  <a:cubicBezTo>
                    <a:pt x="864976" y="0"/>
                    <a:pt x="892943" y="11584"/>
                    <a:pt x="913564" y="32205"/>
                  </a:cubicBezTo>
                  <a:cubicBezTo>
                    <a:pt x="934184" y="52825"/>
                    <a:pt x="945768" y="80792"/>
                    <a:pt x="945768" y="109953"/>
                  </a:cubicBezTo>
                  <a:lnTo>
                    <a:pt x="945768" y="113621"/>
                  </a:lnTo>
                  <a:cubicBezTo>
                    <a:pt x="945768" y="174347"/>
                    <a:pt x="896540" y="223574"/>
                    <a:pt x="835815" y="223574"/>
                  </a:cubicBezTo>
                  <a:lnTo>
                    <a:pt x="109953" y="223574"/>
                  </a:lnTo>
                  <a:cubicBezTo>
                    <a:pt x="49228" y="223574"/>
                    <a:pt x="0" y="174347"/>
                    <a:pt x="0" y="113621"/>
                  </a:cubicBezTo>
                  <a:lnTo>
                    <a:pt x="0" y="109953"/>
                  </a:lnTo>
                  <a:cubicBezTo>
                    <a:pt x="0" y="49228"/>
                    <a:pt x="49228" y="0"/>
                    <a:pt x="1099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-28844" y="-34020"/>
              <a:ext cx="945768" cy="299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8"/>
                </a:lnSpc>
                <a:spcBef>
                  <a:spcPct val="0"/>
                </a:spcBef>
              </a:pPr>
              <a:r>
                <a:rPr lang="en-US" sz="3584" u="none" strike="noStrike" dirty="0">
                  <a:solidFill>
                    <a:srgbClr val="000000"/>
                  </a:solidFill>
                  <a:latin typeface="Abril Fatface"/>
                </a:rPr>
                <a:t> Athletes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18162" y="1908463"/>
            <a:ext cx="5744793" cy="7614184"/>
            <a:chOff x="0" y="0"/>
            <a:chExt cx="1513032" cy="20053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13032" cy="2005382"/>
            </a:xfrm>
            <a:custGeom>
              <a:avLst/>
              <a:gdLst/>
              <a:ahLst/>
              <a:cxnLst/>
              <a:rect l="l" t="t" r="r" b="b"/>
              <a:pathLst>
                <a:path w="1513032" h="2005382">
                  <a:moveTo>
                    <a:pt x="68730" y="0"/>
                  </a:moveTo>
                  <a:lnTo>
                    <a:pt x="1444302" y="0"/>
                  </a:lnTo>
                  <a:cubicBezTo>
                    <a:pt x="1462530" y="0"/>
                    <a:pt x="1480012" y="7241"/>
                    <a:pt x="1492901" y="20130"/>
                  </a:cubicBezTo>
                  <a:cubicBezTo>
                    <a:pt x="1505791" y="33020"/>
                    <a:pt x="1513032" y="50501"/>
                    <a:pt x="1513032" y="68730"/>
                  </a:cubicBezTo>
                  <a:lnTo>
                    <a:pt x="1513032" y="1936652"/>
                  </a:lnTo>
                  <a:cubicBezTo>
                    <a:pt x="1513032" y="1954880"/>
                    <a:pt x="1505791" y="1972362"/>
                    <a:pt x="1492901" y="1985251"/>
                  </a:cubicBezTo>
                  <a:cubicBezTo>
                    <a:pt x="1480012" y="1998141"/>
                    <a:pt x="1462530" y="2005382"/>
                    <a:pt x="1444302" y="2005382"/>
                  </a:cubicBezTo>
                  <a:lnTo>
                    <a:pt x="68730" y="2005382"/>
                  </a:lnTo>
                  <a:cubicBezTo>
                    <a:pt x="50501" y="2005382"/>
                    <a:pt x="33020" y="1998141"/>
                    <a:pt x="20130" y="1985251"/>
                  </a:cubicBezTo>
                  <a:cubicBezTo>
                    <a:pt x="7241" y="1972362"/>
                    <a:pt x="0" y="1954880"/>
                    <a:pt x="0" y="1936652"/>
                  </a:cubicBezTo>
                  <a:lnTo>
                    <a:pt x="0" y="68730"/>
                  </a:lnTo>
                  <a:cubicBezTo>
                    <a:pt x="0" y="50501"/>
                    <a:pt x="7241" y="33020"/>
                    <a:pt x="20130" y="20130"/>
                  </a:cubicBezTo>
                  <a:cubicBezTo>
                    <a:pt x="33020" y="7241"/>
                    <a:pt x="50501" y="0"/>
                    <a:pt x="68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513032" cy="2014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00857" y="1485119"/>
            <a:ext cx="3134227" cy="1186262"/>
            <a:chOff x="0" y="0"/>
            <a:chExt cx="825475" cy="3124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5475" cy="312431"/>
            </a:xfrm>
            <a:custGeom>
              <a:avLst/>
              <a:gdLst/>
              <a:ahLst/>
              <a:cxnLst/>
              <a:rect l="l" t="t" r="r" b="b"/>
              <a:pathLst>
                <a:path w="825475" h="312431">
                  <a:moveTo>
                    <a:pt x="125976" y="0"/>
                  </a:moveTo>
                  <a:lnTo>
                    <a:pt x="699498" y="0"/>
                  </a:lnTo>
                  <a:cubicBezTo>
                    <a:pt x="732909" y="0"/>
                    <a:pt x="764952" y="13272"/>
                    <a:pt x="788577" y="36898"/>
                  </a:cubicBezTo>
                  <a:cubicBezTo>
                    <a:pt x="812202" y="60523"/>
                    <a:pt x="825475" y="92565"/>
                    <a:pt x="825475" y="125976"/>
                  </a:cubicBezTo>
                  <a:lnTo>
                    <a:pt x="825475" y="186455"/>
                  </a:lnTo>
                  <a:cubicBezTo>
                    <a:pt x="825475" y="219866"/>
                    <a:pt x="812202" y="251908"/>
                    <a:pt x="788577" y="275534"/>
                  </a:cubicBezTo>
                  <a:cubicBezTo>
                    <a:pt x="764952" y="299159"/>
                    <a:pt x="732909" y="312431"/>
                    <a:pt x="699498" y="312431"/>
                  </a:cubicBezTo>
                  <a:lnTo>
                    <a:pt x="125976" y="312431"/>
                  </a:lnTo>
                  <a:cubicBezTo>
                    <a:pt x="92565" y="312431"/>
                    <a:pt x="60523" y="299159"/>
                    <a:pt x="36898" y="275534"/>
                  </a:cubicBezTo>
                  <a:cubicBezTo>
                    <a:pt x="13272" y="251908"/>
                    <a:pt x="0" y="219866"/>
                    <a:pt x="0" y="186455"/>
                  </a:cubicBezTo>
                  <a:lnTo>
                    <a:pt x="0" y="125976"/>
                  </a:lnTo>
                  <a:cubicBezTo>
                    <a:pt x="0" y="92565"/>
                    <a:pt x="13272" y="60523"/>
                    <a:pt x="36898" y="36898"/>
                  </a:cubicBezTo>
                  <a:cubicBezTo>
                    <a:pt x="60523" y="13272"/>
                    <a:pt x="92565" y="0"/>
                    <a:pt x="12597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60413"/>
              <a:ext cx="825474" cy="2171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2"/>
                </a:lnSpc>
              </a:pPr>
              <a:r>
                <a:rPr lang="en-US" sz="3584" u="none" strike="noStrike" dirty="0">
                  <a:solidFill>
                    <a:srgbClr val="000000"/>
                  </a:solidFill>
                  <a:latin typeface="Abril Fatface"/>
                </a:rPr>
                <a:t>Adrenaline </a:t>
              </a:r>
            </a:p>
            <a:p>
              <a:pPr marL="0" lvl="0" indent="0" algn="ctr">
                <a:lnSpc>
                  <a:spcPts val="3262"/>
                </a:lnSpc>
              </a:pPr>
              <a:r>
                <a:rPr lang="en-US" sz="3584" u="none" strike="noStrike" dirty="0">
                  <a:solidFill>
                    <a:srgbClr val="000000"/>
                  </a:solidFill>
                  <a:latin typeface="Abril Fatface"/>
                </a:rPr>
                <a:t>Junkies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3777" y="1538871"/>
            <a:ext cx="3590963" cy="839558"/>
            <a:chOff x="0" y="0"/>
            <a:chExt cx="945768" cy="2211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45768" cy="221118"/>
            </a:xfrm>
            <a:custGeom>
              <a:avLst/>
              <a:gdLst/>
              <a:ahLst/>
              <a:cxnLst/>
              <a:rect l="l" t="t" r="r" b="b"/>
              <a:pathLst>
                <a:path w="945768" h="221118">
                  <a:moveTo>
                    <a:pt x="109953" y="0"/>
                  </a:moveTo>
                  <a:lnTo>
                    <a:pt x="835815" y="0"/>
                  </a:lnTo>
                  <a:cubicBezTo>
                    <a:pt x="864976" y="0"/>
                    <a:pt x="892943" y="11584"/>
                    <a:pt x="913564" y="32205"/>
                  </a:cubicBezTo>
                  <a:cubicBezTo>
                    <a:pt x="934184" y="52825"/>
                    <a:pt x="945768" y="80792"/>
                    <a:pt x="945768" y="109953"/>
                  </a:cubicBezTo>
                  <a:lnTo>
                    <a:pt x="945768" y="111165"/>
                  </a:lnTo>
                  <a:cubicBezTo>
                    <a:pt x="945768" y="171891"/>
                    <a:pt x="896540" y="221118"/>
                    <a:pt x="835815" y="221118"/>
                  </a:cubicBezTo>
                  <a:lnTo>
                    <a:pt x="109953" y="221118"/>
                  </a:lnTo>
                  <a:cubicBezTo>
                    <a:pt x="49228" y="221118"/>
                    <a:pt x="0" y="171891"/>
                    <a:pt x="0" y="111165"/>
                  </a:cubicBezTo>
                  <a:lnTo>
                    <a:pt x="0" y="109953"/>
                  </a:lnTo>
                  <a:cubicBezTo>
                    <a:pt x="0" y="49228"/>
                    <a:pt x="49228" y="0"/>
                    <a:pt x="1099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945768" cy="23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7118598" y="2730855"/>
            <a:ext cx="4050804" cy="1822862"/>
          </a:xfrm>
          <a:custGeom>
            <a:avLst/>
            <a:gdLst/>
            <a:ahLst/>
            <a:cxnLst/>
            <a:rect l="l" t="t" r="r" b="b"/>
            <a:pathLst>
              <a:path w="4050804" h="1822862">
                <a:moveTo>
                  <a:pt x="0" y="0"/>
                </a:moveTo>
                <a:lnTo>
                  <a:pt x="4050804" y="0"/>
                </a:lnTo>
                <a:lnTo>
                  <a:pt x="4050804" y="1822862"/>
                </a:lnTo>
                <a:lnTo>
                  <a:pt x="0" y="1822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700732" y="2699957"/>
            <a:ext cx="5159449" cy="331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</a:pPr>
            <a:endParaRPr/>
          </a:p>
          <a:p>
            <a:pPr marL="410209" lvl="1" indent="-205105" algn="l">
              <a:lnSpc>
                <a:spcPts val="2184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Age: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25-35 year olds</a:t>
            </a:r>
          </a:p>
          <a:p>
            <a:pPr algn="l">
              <a:lnSpc>
                <a:spcPts val="2184"/>
              </a:lnSpc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  <a:p>
            <a:pPr marL="410209" lvl="1" indent="-205105" algn="l">
              <a:lnSpc>
                <a:spcPts val="2184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Gender: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More balanced demographic compared to fitness enthusiasts.</a:t>
            </a:r>
          </a:p>
          <a:p>
            <a:pPr algn="l">
              <a:lnSpc>
                <a:spcPts val="2184"/>
              </a:lnSpc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  <a:p>
            <a:pPr marL="410209" lvl="1" indent="-205105" algn="l">
              <a:lnSpc>
                <a:spcPts val="2184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Motivation: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Create a surge of energy, conquer daring experiences.</a:t>
            </a:r>
          </a:p>
          <a:p>
            <a:pPr algn="l">
              <a:lnSpc>
                <a:spcPts val="2184"/>
              </a:lnSpc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  <a:p>
            <a:pPr marL="410209" lvl="1" indent="-205105" algn="l">
              <a:lnSpc>
                <a:spcPts val="2184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Workout Regimen: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Participates in marathons, trek and other adventure sports.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1755" y="6220579"/>
            <a:ext cx="2145640" cy="214564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06757" y="2162175"/>
            <a:ext cx="5079008" cy="465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endParaRPr/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Age: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18-40 year olds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Gender: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Primarily male, but female participation is growing rapidly.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Motivation: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Enhance performance, boost energy, increase muscle growth, and improve endurance.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Workout Regimen: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Regular gym-goers, participate in intense workouts like CrossFit, HIIT, or weightlifting.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424039" y="4481195"/>
            <a:ext cx="5055849" cy="345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endParaRPr/>
          </a:p>
          <a:p>
            <a:pPr marL="410209" lvl="1" indent="-205105" algn="l">
              <a:lnSpc>
                <a:spcPts val="2545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Age: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18-24 year olds</a:t>
            </a:r>
          </a:p>
          <a:p>
            <a:pPr algn="l">
              <a:lnSpc>
                <a:spcPts val="2545"/>
              </a:lnSpc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  <a:p>
            <a:pPr marL="410209" lvl="1" indent="-205105" algn="l">
              <a:lnSpc>
                <a:spcPts val="2545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Gender: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All Genders</a:t>
            </a:r>
          </a:p>
          <a:p>
            <a:pPr algn="l">
              <a:lnSpc>
                <a:spcPts val="2545"/>
              </a:lnSpc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  <a:p>
            <a:pPr marL="410209" lvl="1" indent="-205105" algn="l">
              <a:lnSpc>
                <a:spcPts val="2545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Motivation: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Improve recovery, Sustain Energy and gain a competitive edge.</a:t>
            </a:r>
          </a:p>
          <a:p>
            <a:pPr algn="l">
              <a:lnSpc>
                <a:spcPts val="2545"/>
              </a:lnSpc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  <a:p>
            <a:pPr marL="410209" lvl="1" indent="-205105" algn="l">
              <a:lnSpc>
                <a:spcPts val="2545"/>
              </a:lnSpc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Workout Regimen: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Sport-specific training programs with high intensity and focus on skill development.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23063" y="179958"/>
            <a:ext cx="7177669" cy="1077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357" dirty="0">
                <a:solidFill>
                  <a:srgbClr val="000000"/>
                </a:solidFill>
                <a:latin typeface="Abril Fatface"/>
              </a:rPr>
              <a:t>Customer Profile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390883" y="6843873"/>
            <a:ext cx="5976648" cy="99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3821">
                <a:solidFill>
                  <a:srgbClr val="000000"/>
                </a:solidFill>
                <a:latin typeface="Public Sans Bold Italics"/>
              </a:rPr>
              <a:t>                 Don't Just Train. </a:t>
            </a:r>
          </a:p>
          <a:p>
            <a:pPr algn="ctr">
              <a:lnSpc>
                <a:spcPts val="4586"/>
              </a:lnSpc>
              <a:spcBef>
                <a:spcPct val="0"/>
              </a:spcBef>
            </a:pPr>
            <a:r>
              <a:rPr lang="en-US" sz="3821">
                <a:solidFill>
                  <a:srgbClr val="000000"/>
                </a:solidFill>
                <a:latin typeface="Public Sans Bold Italics"/>
              </a:rPr>
              <a:t>Ignite your Beast.     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6757" y="7714615"/>
            <a:ext cx="5079008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endParaRPr/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 Bold"/>
              </a:rPr>
              <a:t>How to Target : </a:t>
            </a: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Highlight functional benefits. Speak their language. Elevate the visuals.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476386" y="8171688"/>
            <a:ext cx="4951155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2019 study in Nutrients reported caffeine use among cyclists increased from 37% in 2004 to 84% in 2014.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622278" y="8171688"/>
            <a:ext cx="5316358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Canva Sans"/>
              </a:rPr>
              <a:t>2023 survey by Deloitte reveales 62% of millennials are interested in trying new and adventurous experiences.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418177" y="7212754"/>
            <a:ext cx="56638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anva Sans Bold"/>
              </a:rPr>
              <a:t>62%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336006" y="6944149"/>
            <a:ext cx="56638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B50C0C"/>
                </a:solidFill>
                <a:latin typeface="Canva Sans Bold"/>
              </a:rPr>
              <a:t>38%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3167457" y="6694165"/>
            <a:ext cx="1445525" cy="489234"/>
            <a:chOff x="0" y="0"/>
            <a:chExt cx="1927367" cy="652312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48662"/>
              <a:ext cx="185463" cy="185463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50C0C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425509"/>
              <a:ext cx="185463" cy="185463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30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247864" y="-28575"/>
              <a:ext cx="1679503" cy="31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anva Sans"/>
                </a:rPr>
                <a:t>Interested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47864" y="340951"/>
              <a:ext cx="1679503" cy="31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anva Sans"/>
                </a:rPr>
                <a:t>Not Interested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3112560" y="6073670"/>
            <a:ext cx="461123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Millennial respondents Interested in new experiences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167457" y="7227042"/>
            <a:ext cx="1301606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Canva Sans"/>
              </a:rPr>
              <a:t>*2000 Respondents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66755" y="1581387"/>
            <a:ext cx="3045008" cy="618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18"/>
              </a:lnSpc>
              <a:spcBef>
                <a:spcPct val="0"/>
              </a:spcBef>
            </a:pPr>
            <a:r>
              <a:rPr lang="en-US" sz="3584" u="none" strike="noStrike">
                <a:solidFill>
                  <a:srgbClr val="000000"/>
                </a:solidFill>
                <a:latin typeface="Abril Fatface"/>
              </a:rPr>
              <a:t>Fitness Freaks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1" r="-61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5741" y="255414"/>
            <a:ext cx="17842084" cy="1006742"/>
            <a:chOff x="0" y="0"/>
            <a:chExt cx="5756007" cy="324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56007" cy="324783"/>
            </a:xfrm>
            <a:custGeom>
              <a:avLst/>
              <a:gdLst/>
              <a:ahLst/>
              <a:cxnLst/>
              <a:rect l="l" t="t" r="r" b="b"/>
              <a:pathLst>
                <a:path w="5756007" h="324783">
                  <a:moveTo>
                    <a:pt x="22130" y="0"/>
                  </a:moveTo>
                  <a:lnTo>
                    <a:pt x="5733878" y="0"/>
                  </a:lnTo>
                  <a:cubicBezTo>
                    <a:pt x="5746099" y="0"/>
                    <a:pt x="5756007" y="9908"/>
                    <a:pt x="5756007" y="22130"/>
                  </a:cubicBezTo>
                  <a:lnTo>
                    <a:pt x="5756007" y="302654"/>
                  </a:lnTo>
                  <a:cubicBezTo>
                    <a:pt x="5756007" y="308523"/>
                    <a:pt x="5753676" y="314152"/>
                    <a:pt x="5749525" y="318302"/>
                  </a:cubicBezTo>
                  <a:cubicBezTo>
                    <a:pt x="5745376" y="322452"/>
                    <a:pt x="5739747" y="324783"/>
                    <a:pt x="5733878" y="324783"/>
                  </a:cubicBezTo>
                  <a:lnTo>
                    <a:pt x="22130" y="324783"/>
                  </a:lnTo>
                  <a:cubicBezTo>
                    <a:pt x="16260" y="324783"/>
                    <a:pt x="10632" y="322452"/>
                    <a:pt x="6482" y="318302"/>
                  </a:cubicBezTo>
                  <a:cubicBezTo>
                    <a:pt x="2332" y="314152"/>
                    <a:pt x="0" y="308523"/>
                    <a:pt x="0" y="302654"/>
                  </a:cubicBezTo>
                  <a:lnTo>
                    <a:pt x="0" y="22130"/>
                  </a:lnTo>
                  <a:cubicBezTo>
                    <a:pt x="0" y="16260"/>
                    <a:pt x="2332" y="10632"/>
                    <a:pt x="6482" y="6482"/>
                  </a:cubicBezTo>
                  <a:cubicBezTo>
                    <a:pt x="10632" y="2332"/>
                    <a:pt x="16260" y="0"/>
                    <a:pt x="221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756007" cy="334308"/>
            </a:xfrm>
            <a:prstGeom prst="rect">
              <a:avLst/>
            </a:prstGeom>
          </p:spPr>
          <p:txBody>
            <a:bodyPr lIns="41473" tIns="41473" rIns="41473" bIns="41473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00" y="1977701"/>
            <a:ext cx="5608255" cy="3595275"/>
            <a:chOff x="0" y="0"/>
            <a:chExt cx="1477071" cy="9469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7071" cy="946904"/>
            </a:xfrm>
            <a:custGeom>
              <a:avLst/>
              <a:gdLst/>
              <a:ahLst/>
              <a:cxnLst/>
              <a:rect l="l" t="t" r="r" b="b"/>
              <a:pathLst>
                <a:path w="1477071" h="946904">
                  <a:moveTo>
                    <a:pt x="70403" y="0"/>
                  </a:moveTo>
                  <a:lnTo>
                    <a:pt x="1406668" y="0"/>
                  </a:lnTo>
                  <a:cubicBezTo>
                    <a:pt x="1425340" y="0"/>
                    <a:pt x="1443248" y="7417"/>
                    <a:pt x="1456451" y="20621"/>
                  </a:cubicBezTo>
                  <a:cubicBezTo>
                    <a:pt x="1469654" y="33824"/>
                    <a:pt x="1477071" y="51731"/>
                    <a:pt x="1477071" y="70403"/>
                  </a:cubicBezTo>
                  <a:lnTo>
                    <a:pt x="1477071" y="876501"/>
                  </a:lnTo>
                  <a:cubicBezTo>
                    <a:pt x="1477071" y="895173"/>
                    <a:pt x="1469654" y="913080"/>
                    <a:pt x="1456451" y="926283"/>
                  </a:cubicBezTo>
                  <a:cubicBezTo>
                    <a:pt x="1443248" y="939486"/>
                    <a:pt x="1425340" y="946904"/>
                    <a:pt x="1406668" y="946904"/>
                  </a:cubicBezTo>
                  <a:lnTo>
                    <a:pt x="70403" y="946904"/>
                  </a:lnTo>
                  <a:cubicBezTo>
                    <a:pt x="51731" y="946904"/>
                    <a:pt x="33824" y="939486"/>
                    <a:pt x="20621" y="926283"/>
                  </a:cubicBezTo>
                  <a:cubicBezTo>
                    <a:pt x="7417" y="913080"/>
                    <a:pt x="0" y="895173"/>
                    <a:pt x="0" y="876501"/>
                  </a:cubicBezTo>
                  <a:lnTo>
                    <a:pt x="0" y="70403"/>
                  </a:lnTo>
                  <a:cubicBezTo>
                    <a:pt x="0" y="51731"/>
                    <a:pt x="7417" y="33824"/>
                    <a:pt x="20621" y="20621"/>
                  </a:cubicBezTo>
                  <a:cubicBezTo>
                    <a:pt x="33824" y="7417"/>
                    <a:pt x="51731" y="0"/>
                    <a:pt x="7040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7071" cy="946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2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6190" y="1557921"/>
            <a:ext cx="4535475" cy="848884"/>
            <a:chOff x="0" y="0"/>
            <a:chExt cx="1194528" cy="2235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4528" cy="223574"/>
            </a:xfrm>
            <a:custGeom>
              <a:avLst/>
              <a:gdLst/>
              <a:ahLst/>
              <a:cxnLst/>
              <a:rect l="l" t="t" r="r" b="b"/>
              <a:pathLst>
                <a:path w="1194528" h="223574">
                  <a:moveTo>
                    <a:pt x="87055" y="0"/>
                  </a:moveTo>
                  <a:lnTo>
                    <a:pt x="1107473" y="0"/>
                  </a:lnTo>
                  <a:cubicBezTo>
                    <a:pt x="1130562" y="0"/>
                    <a:pt x="1152704" y="9172"/>
                    <a:pt x="1169030" y="25498"/>
                  </a:cubicBezTo>
                  <a:cubicBezTo>
                    <a:pt x="1185357" y="41824"/>
                    <a:pt x="1194528" y="63967"/>
                    <a:pt x="1194528" y="87055"/>
                  </a:cubicBezTo>
                  <a:lnTo>
                    <a:pt x="1194528" y="136519"/>
                  </a:lnTo>
                  <a:cubicBezTo>
                    <a:pt x="1194528" y="184598"/>
                    <a:pt x="1155552" y="223574"/>
                    <a:pt x="1107473" y="223574"/>
                  </a:cubicBezTo>
                  <a:lnTo>
                    <a:pt x="87055" y="223574"/>
                  </a:lnTo>
                  <a:cubicBezTo>
                    <a:pt x="38976" y="223574"/>
                    <a:pt x="0" y="184598"/>
                    <a:pt x="0" y="136519"/>
                  </a:cubicBezTo>
                  <a:lnTo>
                    <a:pt x="0" y="87055"/>
                  </a:lnTo>
                  <a:cubicBezTo>
                    <a:pt x="0" y="63967"/>
                    <a:pt x="9172" y="41824"/>
                    <a:pt x="25498" y="25498"/>
                  </a:cubicBezTo>
                  <a:cubicBezTo>
                    <a:pt x="41824" y="9172"/>
                    <a:pt x="63967" y="0"/>
                    <a:pt x="870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194528" cy="299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18"/>
                </a:lnSpc>
                <a:spcBef>
                  <a:spcPct val="0"/>
                </a:spcBef>
              </a:pPr>
              <a:r>
                <a:rPr lang="en-US" sz="3584" u="none" strike="noStrike">
                  <a:solidFill>
                    <a:srgbClr val="000000"/>
                  </a:solidFill>
                  <a:latin typeface="Abril Fatface"/>
                </a:rPr>
                <a:t>Content Marketing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5760" y="6653498"/>
            <a:ext cx="5608255" cy="3000373"/>
            <a:chOff x="0" y="0"/>
            <a:chExt cx="1477071" cy="7902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77071" cy="790222"/>
            </a:xfrm>
            <a:custGeom>
              <a:avLst/>
              <a:gdLst/>
              <a:ahLst/>
              <a:cxnLst/>
              <a:rect l="l" t="t" r="r" b="b"/>
              <a:pathLst>
                <a:path w="1477071" h="790222">
                  <a:moveTo>
                    <a:pt x="70403" y="0"/>
                  </a:moveTo>
                  <a:lnTo>
                    <a:pt x="1406668" y="0"/>
                  </a:lnTo>
                  <a:cubicBezTo>
                    <a:pt x="1425340" y="0"/>
                    <a:pt x="1443248" y="7417"/>
                    <a:pt x="1456451" y="20621"/>
                  </a:cubicBezTo>
                  <a:cubicBezTo>
                    <a:pt x="1469654" y="33824"/>
                    <a:pt x="1477071" y="51731"/>
                    <a:pt x="1477071" y="70403"/>
                  </a:cubicBezTo>
                  <a:lnTo>
                    <a:pt x="1477071" y="719819"/>
                  </a:lnTo>
                  <a:cubicBezTo>
                    <a:pt x="1477071" y="738491"/>
                    <a:pt x="1469654" y="756398"/>
                    <a:pt x="1456451" y="769601"/>
                  </a:cubicBezTo>
                  <a:cubicBezTo>
                    <a:pt x="1443248" y="782804"/>
                    <a:pt x="1425340" y="790222"/>
                    <a:pt x="1406668" y="790222"/>
                  </a:cubicBezTo>
                  <a:lnTo>
                    <a:pt x="70403" y="790222"/>
                  </a:lnTo>
                  <a:cubicBezTo>
                    <a:pt x="51731" y="790222"/>
                    <a:pt x="33824" y="782804"/>
                    <a:pt x="20621" y="769601"/>
                  </a:cubicBezTo>
                  <a:cubicBezTo>
                    <a:pt x="7417" y="756398"/>
                    <a:pt x="0" y="738491"/>
                    <a:pt x="0" y="719819"/>
                  </a:cubicBezTo>
                  <a:lnTo>
                    <a:pt x="0" y="70403"/>
                  </a:lnTo>
                  <a:cubicBezTo>
                    <a:pt x="0" y="51731"/>
                    <a:pt x="7417" y="33824"/>
                    <a:pt x="20621" y="20621"/>
                  </a:cubicBezTo>
                  <a:cubicBezTo>
                    <a:pt x="33824" y="7417"/>
                    <a:pt x="51731" y="0"/>
                    <a:pt x="7040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477071" cy="790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279"/>
                </a:lnSpc>
              </a:pPr>
              <a:endParaRPr/>
            </a:p>
            <a:p>
              <a:pPr algn="l">
                <a:lnSpc>
                  <a:spcPts val="22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18340" y="6672548"/>
            <a:ext cx="5584460" cy="2981323"/>
            <a:chOff x="0" y="0"/>
            <a:chExt cx="1470804" cy="7852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70804" cy="785204"/>
            </a:xfrm>
            <a:custGeom>
              <a:avLst/>
              <a:gdLst/>
              <a:ahLst/>
              <a:cxnLst/>
              <a:rect l="l" t="t" r="r" b="b"/>
              <a:pathLst>
                <a:path w="1470804" h="785204">
                  <a:moveTo>
                    <a:pt x="70703" y="0"/>
                  </a:moveTo>
                  <a:lnTo>
                    <a:pt x="1400101" y="0"/>
                  </a:lnTo>
                  <a:cubicBezTo>
                    <a:pt x="1439149" y="0"/>
                    <a:pt x="1470804" y="31655"/>
                    <a:pt x="1470804" y="70703"/>
                  </a:cubicBezTo>
                  <a:lnTo>
                    <a:pt x="1470804" y="714501"/>
                  </a:lnTo>
                  <a:cubicBezTo>
                    <a:pt x="1470804" y="753550"/>
                    <a:pt x="1439149" y="785204"/>
                    <a:pt x="1400101" y="785204"/>
                  </a:cubicBezTo>
                  <a:lnTo>
                    <a:pt x="70703" y="785204"/>
                  </a:lnTo>
                  <a:cubicBezTo>
                    <a:pt x="31655" y="785204"/>
                    <a:pt x="0" y="753550"/>
                    <a:pt x="0" y="714501"/>
                  </a:cubicBezTo>
                  <a:lnTo>
                    <a:pt x="0" y="70703"/>
                  </a:lnTo>
                  <a:cubicBezTo>
                    <a:pt x="0" y="31655"/>
                    <a:pt x="31655" y="0"/>
                    <a:pt x="7070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470804" cy="785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160"/>
                </a:lnSpc>
              </a:pPr>
              <a:endParaRPr/>
            </a:p>
            <a:p>
              <a:pPr algn="l">
                <a:lnSpc>
                  <a:spcPts val="21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83970" y="6233719"/>
            <a:ext cx="3590963" cy="839558"/>
            <a:chOff x="0" y="0"/>
            <a:chExt cx="945768" cy="2211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5768" cy="221118"/>
            </a:xfrm>
            <a:custGeom>
              <a:avLst/>
              <a:gdLst/>
              <a:ahLst/>
              <a:cxnLst/>
              <a:rect l="l" t="t" r="r" b="b"/>
              <a:pathLst>
                <a:path w="945768" h="221118">
                  <a:moveTo>
                    <a:pt x="109953" y="0"/>
                  </a:moveTo>
                  <a:lnTo>
                    <a:pt x="835815" y="0"/>
                  </a:lnTo>
                  <a:cubicBezTo>
                    <a:pt x="864976" y="0"/>
                    <a:pt x="892943" y="11584"/>
                    <a:pt x="913564" y="32205"/>
                  </a:cubicBezTo>
                  <a:cubicBezTo>
                    <a:pt x="934184" y="52825"/>
                    <a:pt x="945768" y="80792"/>
                    <a:pt x="945768" y="109953"/>
                  </a:cubicBezTo>
                  <a:lnTo>
                    <a:pt x="945768" y="111165"/>
                  </a:lnTo>
                  <a:cubicBezTo>
                    <a:pt x="945768" y="171891"/>
                    <a:pt x="896540" y="221118"/>
                    <a:pt x="835815" y="221118"/>
                  </a:cubicBezTo>
                  <a:lnTo>
                    <a:pt x="109953" y="221118"/>
                  </a:lnTo>
                  <a:cubicBezTo>
                    <a:pt x="49228" y="221118"/>
                    <a:pt x="0" y="171891"/>
                    <a:pt x="0" y="111165"/>
                  </a:cubicBezTo>
                  <a:lnTo>
                    <a:pt x="0" y="109953"/>
                  </a:lnTo>
                  <a:cubicBezTo>
                    <a:pt x="0" y="49228"/>
                    <a:pt x="49228" y="0"/>
                    <a:pt x="1099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26856"/>
              <a:ext cx="945768" cy="1639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20"/>
                </a:lnSpc>
              </a:pPr>
              <a:r>
                <a:rPr lang="en-US" sz="3584" u="none" strike="noStrike" dirty="0">
                  <a:solidFill>
                    <a:srgbClr val="000000"/>
                  </a:solidFill>
                  <a:latin typeface="Abril Fatface"/>
                </a:rPr>
                <a:t>Reviews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89503" y="6603169"/>
            <a:ext cx="5448390" cy="3050703"/>
            <a:chOff x="0" y="0"/>
            <a:chExt cx="1434967" cy="8034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34967" cy="803477"/>
            </a:xfrm>
            <a:custGeom>
              <a:avLst/>
              <a:gdLst/>
              <a:ahLst/>
              <a:cxnLst/>
              <a:rect l="l" t="t" r="r" b="b"/>
              <a:pathLst>
                <a:path w="1434967" h="803477">
                  <a:moveTo>
                    <a:pt x="72469" y="0"/>
                  </a:moveTo>
                  <a:lnTo>
                    <a:pt x="1362498" y="0"/>
                  </a:lnTo>
                  <a:cubicBezTo>
                    <a:pt x="1402522" y="0"/>
                    <a:pt x="1434967" y="32445"/>
                    <a:pt x="1434967" y="72469"/>
                  </a:cubicBezTo>
                  <a:lnTo>
                    <a:pt x="1434967" y="731009"/>
                  </a:lnTo>
                  <a:cubicBezTo>
                    <a:pt x="1434967" y="771032"/>
                    <a:pt x="1402522" y="803477"/>
                    <a:pt x="1362498" y="803477"/>
                  </a:cubicBezTo>
                  <a:lnTo>
                    <a:pt x="72469" y="803477"/>
                  </a:lnTo>
                  <a:cubicBezTo>
                    <a:pt x="32445" y="803477"/>
                    <a:pt x="0" y="771032"/>
                    <a:pt x="0" y="731009"/>
                  </a:cubicBezTo>
                  <a:lnTo>
                    <a:pt x="0" y="72469"/>
                  </a:lnTo>
                  <a:cubicBezTo>
                    <a:pt x="0" y="32445"/>
                    <a:pt x="32445" y="0"/>
                    <a:pt x="724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434967" cy="813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05031" y="6218291"/>
            <a:ext cx="4737400" cy="854986"/>
            <a:chOff x="0" y="0"/>
            <a:chExt cx="1247710" cy="2251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47710" cy="225182"/>
            </a:xfrm>
            <a:custGeom>
              <a:avLst/>
              <a:gdLst/>
              <a:ahLst/>
              <a:cxnLst/>
              <a:rect l="l" t="t" r="r" b="b"/>
              <a:pathLst>
                <a:path w="1247710" h="225182">
                  <a:moveTo>
                    <a:pt x="83345" y="0"/>
                  </a:moveTo>
                  <a:lnTo>
                    <a:pt x="1164366" y="0"/>
                  </a:lnTo>
                  <a:cubicBezTo>
                    <a:pt x="1210396" y="0"/>
                    <a:pt x="1247710" y="37315"/>
                    <a:pt x="1247710" y="83345"/>
                  </a:cubicBezTo>
                  <a:lnTo>
                    <a:pt x="1247710" y="141837"/>
                  </a:lnTo>
                  <a:cubicBezTo>
                    <a:pt x="1247710" y="187867"/>
                    <a:pt x="1210396" y="225182"/>
                    <a:pt x="1164366" y="225182"/>
                  </a:cubicBezTo>
                  <a:lnTo>
                    <a:pt x="83345" y="225182"/>
                  </a:lnTo>
                  <a:cubicBezTo>
                    <a:pt x="37315" y="225182"/>
                    <a:pt x="0" y="187867"/>
                    <a:pt x="0" y="141837"/>
                  </a:cubicBezTo>
                  <a:lnTo>
                    <a:pt x="0" y="83345"/>
                  </a:lnTo>
                  <a:cubicBezTo>
                    <a:pt x="0" y="37315"/>
                    <a:pt x="37315" y="0"/>
                    <a:pt x="8334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47851"/>
              <a:ext cx="1247710" cy="168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3584" u="none" strike="noStrike" dirty="0">
                  <a:solidFill>
                    <a:srgbClr val="000000"/>
                  </a:solidFill>
                  <a:latin typeface="Abril Fatface"/>
                </a:rPr>
                <a:t>Partnerships 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986317" y="6218291"/>
            <a:ext cx="4587711" cy="854986"/>
            <a:chOff x="0" y="0"/>
            <a:chExt cx="1208286" cy="2251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8286" cy="225182"/>
            </a:xfrm>
            <a:custGeom>
              <a:avLst/>
              <a:gdLst/>
              <a:ahLst/>
              <a:cxnLst/>
              <a:rect l="l" t="t" r="r" b="b"/>
              <a:pathLst>
                <a:path w="1208286" h="225182">
                  <a:moveTo>
                    <a:pt x="86064" y="0"/>
                  </a:moveTo>
                  <a:lnTo>
                    <a:pt x="1122222" y="0"/>
                  </a:lnTo>
                  <a:cubicBezTo>
                    <a:pt x="1145048" y="0"/>
                    <a:pt x="1166938" y="9067"/>
                    <a:pt x="1183078" y="25208"/>
                  </a:cubicBezTo>
                  <a:cubicBezTo>
                    <a:pt x="1199219" y="41348"/>
                    <a:pt x="1208286" y="63239"/>
                    <a:pt x="1208286" y="86064"/>
                  </a:cubicBezTo>
                  <a:lnTo>
                    <a:pt x="1208286" y="139117"/>
                  </a:lnTo>
                  <a:cubicBezTo>
                    <a:pt x="1208286" y="186649"/>
                    <a:pt x="1169754" y="225182"/>
                    <a:pt x="1122222" y="225182"/>
                  </a:cubicBezTo>
                  <a:lnTo>
                    <a:pt x="86064" y="225182"/>
                  </a:lnTo>
                  <a:cubicBezTo>
                    <a:pt x="63239" y="225182"/>
                    <a:pt x="41348" y="216114"/>
                    <a:pt x="25208" y="199974"/>
                  </a:cubicBezTo>
                  <a:cubicBezTo>
                    <a:pt x="9067" y="183834"/>
                    <a:pt x="0" y="161943"/>
                    <a:pt x="0" y="139117"/>
                  </a:cubicBezTo>
                  <a:lnTo>
                    <a:pt x="0" y="86064"/>
                  </a:lnTo>
                  <a:cubicBezTo>
                    <a:pt x="0" y="63239"/>
                    <a:pt x="9067" y="41348"/>
                    <a:pt x="25208" y="25208"/>
                  </a:cubicBezTo>
                  <a:cubicBezTo>
                    <a:pt x="41348" y="9067"/>
                    <a:pt x="63239" y="0"/>
                    <a:pt x="8606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45031"/>
              <a:ext cx="1208286" cy="168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3584" u="none" strike="noStrike" dirty="0">
                  <a:solidFill>
                    <a:srgbClr val="000000"/>
                  </a:solidFill>
                  <a:latin typeface="Abril Fatface"/>
                </a:rPr>
                <a:t>Affiliate programs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518340" y="1977701"/>
            <a:ext cx="5584460" cy="3595275"/>
            <a:chOff x="0" y="0"/>
            <a:chExt cx="1470804" cy="94690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70804" cy="946904"/>
            </a:xfrm>
            <a:custGeom>
              <a:avLst/>
              <a:gdLst/>
              <a:ahLst/>
              <a:cxnLst/>
              <a:rect l="l" t="t" r="r" b="b"/>
              <a:pathLst>
                <a:path w="1470804" h="946904">
                  <a:moveTo>
                    <a:pt x="70703" y="0"/>
                  </a:moveTo>
                  <a:lnTo>
                    <a:pt x="1400101" y="0"/>
                  </a:lnTo>
                  <a:cubicBezTo>
                    <a:pt x="1439149" y="0"/>
                    <a:pt x="1470804" y="31655"/>
                    <a:pt x="1470804" y="70703"/>
                  </a:cubicBezTo>
                  <a:lnTo>
                    <a:pt x="1470804" y="876201"/>
                  </a:lnTo>
                  <a:cubicBezTo>
                    <a:pt x="1470804" y="915249"/>
                    <a:pt x="1439149" y="946904"/>
                    <a:pt x="1400101" y="946904"/>
                  </a:cubicBezTo>
                  <a:lnTo>
                    <a:pt x="70703" y="946904"/>
                  </a:lnTo>
                  <a:cubicBezTo>
                    <a:pt x="31655" y="946904"/>
                    <a:pt x="0" y="915249"/>
                    <a:pt x="0" y="876201"/>
                  </a:cubicBezTo>
                  <a:lnTo>
                    <a:pt x="0" y="70703"/>
                  </a:lnTo>
                  <a:cubicBezTo>
                    <a:pt x="0" y="31655"/>
                    <a:pt x="31655" y="0"/>
                    <a:pt x="7070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1470804" cy="946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2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674460" y="1562584"/>
            <a:ext cx="5428340" cy="839558"/>
            <a:chOff x="0" y="0"/>
            <a:chExt cx="1429686" cy="22111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29686" cy="221118"/>
            </a:xfrm>
            <a:custGeom>
              <a:avLst/>
              <a:gdLst/>
              <a:ahLst/>
              <a:cxnLst/>
              <a:rect l="l" t="t" r="r" b="b"/>
              <a:pathLst>
                <a:path w="1429686" h="221118">
                  <a:moveTo>
                    <a:pt x="72736" y="0"/>
                  </a:moveTo>
                  <a:lnTo>
                    <a:pt x="1356950" y="0"/>
                  </a:lnTo>
                  <a:cubicBezTo>
                    <a:pt x="1376241" y="0"/>
                    <a:pt x="1394742" y="7663"/>
                    <a:pt x="1408382" y="21304"/>
                  </a:cubicBezTo>
                  <a:cubicBezTo>
                    <a:pt x="1422023" y="34945"/>
                    <a:pt x="1429686" y="53446"/>
                    <a:pt x="1429686" y="72736"/>
                  </a:cubicBezTo>
                  <a:lnTo>
                    <a:pt x="1429686" y="148382"/>
                  </a:lnTo>
                  <a:cubicBezTo>
                    <a:pt x="1429686" y="167673"/>
                    <a:pt x="1422023" y="186174"/>
                    <a:pt x="1408382" y="199814"/>
                  </a:cubicBezTo>
                  <a:cubicBezTo>
                    <a:pt x="1394742" y="213455"/>
                    <a:pt x="1376241" y="221118"/>
                    <a:pt x="1356950" y="221118"/>
                  </a:cubicBezTo>
                  <a:lnTo>
                    <a:pt x="72736" y="221118"/>
                  </a:lnTo>
                  <a:cubicBezTo>
                    <a:pt x="53446" y="221118"/>
                    <a:pt x="34945" y="213455"/>
                    <a:pt x="21304" y="199814"/>
                  </a:cubicBezTo>
                  <a:cubicBezTo>
                    <a:pt x="7663" y="186174"/>
                    <a:pt x="0" y="167673"/>
                    <a:pt x="0" y="148382"/>
                  </a:cubicBezTo>
                  <a:lnTo>
                    <a:pt x="0" y="72736"/>
                  </a:lnTo>
                  <a:cubicBezTo>
                    <a:pt x="0" y="53446"/>
                    <a:pt x="7663" y="34945"/>
                    <a:pt x="21304" y="21304"/>
                  </a:cubicBezTo>
                  <a:cubicBezTo>
                    <a:pt x="34945" y="7663"/>
                    <a:pt x="53446" y="0"/>
                    <a:pt x="727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429686" cy="297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738"/>
                </a:lnSpc>
                <a:spcBef>
                  <a:spcPct val="0"/>
                </a:spcBef>
              </a:pPr>
              <a:r>
                <a:rPr lang="en-US" sz="3384" u="none" strike="noStrike">
                  <a:solidFill>
                    <a:srgbClr val="000000"/>
                  </a:solidFill>
                  <a:latin typeface="Abril Fatface"/>
                </a:rPr>
                <a:t>Social Media Engagement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409570" y="1977701"/>
            <a:ext cx="5528322" cy="3563029"/>
            <a:chOff x="0" y="0"/>
            <a:chExt cx="1456019" cy="9384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456019" cy="938411"/>
            </a:xfrm>
            <a:custGeom>
              <a:avLst/>
              <a:gdLst/>
              <a:ahLst/>
              <a:cxnLst/>
              <a:rect l="l" t="t" r="r" b="b"/>
              <a:pathLst>
                <a:path w="1456019" h="938411">
                  <a:moveTo>
                    <a:pt x="71421" y="0"/>
                  </a:moveTo>
                  <a:lnTo>
                    <a:pt x="1384598" y="0"/>
                  </a:lnTo>
                  <a:cubicBezTo>
                    <a:pt x="1424043" y="0"/>
                    <a:pt x="1456019" y="31976"/>
                    <a:pt x="1456019" y="71421"/>
                  </a:cubicBezTo>
                  <a:lnTo>
                    <a:pt x="1456019" y="866990"/>
                  </a:lnTo>
                  <a:cubicBezTo>
                    <a:pt x="1456019" y="906435"/>
                    <a:pt x="1424043" y="938411"/>
                    <a:pt x="1384598" y="938411"/>
                  </a:cubicBezTo>
                  <a:lnTo>
                    <a:pt x="71421" y="938411"/>
                  </a:lnTo>
                  <a:cubicBezTo>
                    <a:pt x="31976" y="938411"/>
                    <a:pt x="0" y="906435"/>
                    <a:pt x="0" y="866990"/>
                  </a:cubicBezTo>
                  <a:lnTo>
                    <a:pt x="0" y="71421"/>
                  </a:lnTo>
                  <a:cubicBezTo>
                    <a:pt x="0" y="31976"/>
                    <a:pt x="31976" y="0"/>
                    <a:pt x="714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1456019" cy="938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2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317584" y="1554362"/>
            <a:ext cx="3590963" cy="1179897"/>
            <a:chOff x="0" y="0"/>
            <a:chExt cx="945768" cy="31075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45768" cy="310755"/>
            </a:xfrm>
            <a:custGeom>
              <a:avLst/>
              <a:gdLst/>
              <a:ahLst/>
              <a:cxnLst/>
              <a:rect l="l" t="t" r="r" b="b"/>
              <a:pathLst>
                <a:path w="945768" h="310755">
                  <a:moveTo>
                    <a:pt x="109953" y="0"/>
                  </a:moveTo>
                  <a:lnTo>
                    <a:pt x="835815" y="0"/>
                  </a:lnTo>
                  <a:cubicBezTo>
                    <a:pt x="864976" y="0"/>
                    <a:pt x="892943" y="11584"/>
                    <a:pt x="913564" y="32205"/>
                  </a:cubicBezTo>
                  <a:cubicBezTo>
                    <a:pt x="934184" y="52825"/>
                    <a:pt x="945768" y="80792"/>
                    <a:pt x="945768" y="109953"/>
                  </a:cubicBezTo>
                  <a:lnTo>
                    <a:pt x="945768" y="200802"/>
                  </a:lnTo>
                  <a:cubicBezTo>
                    <a:pt x="945768" y="261527"/>
                    <a:pt x="896540" y="310755"/>
                    <a:pt x="835815" y="310755"/>
                  </a:cubicBezTo>
                  <a:lnTo>
                    <a:pt x="109953" y="310755"/>
                  </a:lnTo>
                  <a:cubicBezTo>
                    <a:pt x="49228" y="310755"/>
                    <a:pt x="0" y="261527"/>
                    <a:pt x="0" y="200802"/>
                  </a:cubicBezTo>
                  <a:lnTo>
                    <a:pt x="0" y="109953"/>
                  </a:lnTo>
                  <a:cubicBezTo>
                    <a:pt x="0" y="49228"/>
                    <a:pt x="49228" y="0"/>
                    <a:pt x="1099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47625"/>
              <a:ext cx="945768" cy="2631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52"/>
                </a:lnSpc>
              </a:pPr>
              <a:r>
                <a:rPr lang="en-US" sz="3384" u="none" strike="noStrike">
                  <a:solidFill>
                    <a:srgbClr val="000000"/>
                  </a:solidFill>
                  <a:latin typeface="Abril Fatface"/>
                </a:rPr>
                <a:t>Influencer Partnerships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16088157" y="4420114"/>
            <a:ext cx="1329239" cy="1071699"/>
          </a:xfrm>
          <a:custGeom>
            <a:avLst/>
            <a:gdLst/>
            <a:ahLst/>
            <a:cxnLst/>
            <a:rect l="l" t="t" r="r" b="b"/>
            <a:pathLst>
              <a:path w="1329239" h="1071699">
                <a:moveTo>
                  <a:pt x="0" y="0"/>
                </a:moveTo>
                <a:lnTo>
                  <a:pt x="1329239" y="0"/>
                </a:lnTo>
                <a:lnTo>
                  <a:pt x="1329239" y="1071699"/>
                </a:lnTo>
                <a:lnTo>
                  <a:pt x="0" y="1071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4083527" y="8816961"/>
            <a:ext cx="1528138" cy="798452"/>
          </a:xfrm>
          <a:custGeom>
            <a:avLst/>
            <a:gdLst/>
            <a:ahLst/>
            <a:cxnLst/>
            <a:rect l="l" t="t" r="r" b="b"/>
            <a:pathLst>
              <a:path w="1528138" h="798452">
                <a:moveTo>
                  <a:pt x="0" y="0"/>
                </a:moveTo>
                <a:lnTo>
                  <a:pt x="1528138" y="0"/>
                </a:lnTo>
                <a:lnTo>
                  <a:pt x="1528138" y="798452"/>
                </a:lnTo>
                <a:lnTo>
                  <a:pt x="0" y="798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7041783" y="7982266"/>
            <a:ext cx="751226" cy="834695"/>
          </a:xfrm>
          <a:custGeom>
            <a:avLst/>
            <a:gdLst/>
            <a:ahLst/>
            <a:cxnLst/>
            <a:rect l="l" t="t" r="r" b="b"/>
            <a:pathLst>
              <a:path w="751226" h="834695">
                <a:moveTo>
                  <a:pt x="0" y="0"/>
                </a:moveTo>
                <a:lnTo>
                  <a:pt x="751226" y="0"/>
                </a:lnTo>
                <a:lnTo>
                  <a:pt x="751226" y="834695"/>
                </a:lnTo>
                <a:lnTo>
                  <a:pt x="0" y="834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6986317" y="122064"/>
            <a:ext cx="3931336" cy="107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357">
                <a:solidFill>
                  <a:srgbClr val="000000"/>
                </a:solidFill>
                <a:latin typeface="Abril Fatface"/>
              </a:rPr>
              <a:t>Marketing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674460" y="7258050"/>
            <a:ext cx="5272220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Establish an affiliate program where fitness centers can earn a commission for promoting and selling your products. 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Public Sans"/>
            </a:endParaRP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This incentivizes them to recommend your supplements and extends your reach through their networks.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19414" y="7330068"/>
            <a:ext cx="5049545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Collaborate with complementary fitness brands to host joint events or workshops, or cross-promote each other's products. 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Public Sans"/>
            </a:endParaRP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This can expand your reach and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 introduce your brand to new audiences.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79989" y="4592514"/>
            <a:ext cx="530393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 Offertips &amp; cultivate a blog with regular articles for increased visibility &amp; engagement.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74981" y="2683230"/>
            <a:ext cx="520894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Create a website with succinct, SEO-optimized content on :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Fitness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Nutrition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Health,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3593611" y="3014587"/>
            <a:ext cx="2072418" cy="1295261"/>
            <a:chOff x="0" y="0"/>
            <a:chExt cx="2763224" cy="172701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63224" cy="1727015"/>
            </a:xfrm>
            <a:custGeom>
              <a:avLst/>
              <a:gdLst/>
              <a:ahLst/>
              <a:cxnLst/>
              <a:rect l="l" t="t" r="r" b="b"/>
              <a:pathLst>
                <a:path w="2763224" h="1727015">
                  <a:moveTo>
                    <a:pt x="0" y="0"/>
                  </a:moveTo>
                  <a:lnTo>
                    <a:pt x="2763224" y="0"/>
                  </a:lnTo>
                  <a:lnTo>
                    <a:pt x="2763224" y="1727015"/>
                  </a:lnTo>
                  <a:lnTo>
                    <a:pt x="0" y="1727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>
              <a:off x="192149" y="12894"/>
              <a:ext cx="1044400" cy="188564"/>
              <a:chOff x="0" y="0"/>
              <a:chExt cx="812800" cy="146749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14674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6749">
                    <a:moveTo>
                      <a:pt x="73375" y="0"/>
                    </a:moveTo>
                    <a:lnTo>
                      <a:pt x="739425" y="0"/>
                    </a:lnTo>
                    <a:cubicBezTo>
                      <a:pt x="779949" y="0"/>
                      <a:pt x="812800" y="32851"/>
                      <a:pt x="812800" y="73375"/>
                    </a:cubicBezTo>
                    <a:lnTo>
                      <a:pt x="812800" y="73375"/>
                    </a:lnTo>
                    <a:cubicBezTo>
                      <a:pt x="812800" y="113898"/>
                      <a:pt x="779949" y="146749"/>
                      <a:pt x="739425" y="146749"/>
                    </a:cubicBezTo>
                    <a:lnTo>
                      <a:pt x="73375" y="146749"/>
                    </a:lnTo>
                    <a:cubicBezTo>
                      <a:pt x="32851" y="146749"/>
                      <a:pt x="0" y="113898"/>
                      <a:pt x="0" y="73375"/>
                    </a:cubicBezTo>
                    <a:lnTo>
                      <a:pt x="0" y="73375"/>
                    </a:lnTo>
                    <a:cubicBezTo>
                      <a:pt x="0" y="32851"/>
                      <a:pt x="32851" y="0"/>
                      <a:pt x="73375" y="0"/>
                    </a:cubicBezTo>
                    <a:close/>
                  </a:path>
                </a:pathLst>
              </a:custGeom>
              <a:solidFill>
                <a:srgbClr val="ED6635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9525"/>
                <a:ext cx="812800" cy="156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6773430" y="2397480"/>
            <a:ext cx="5100460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Establish a strong social media presence on platforms like Instagram, 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Facebook &amp; YouTube. 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Public Sans"/>
            </a:endParaRP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Public Sans"/>
            </a:endParaRP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Public Sans"/>
            </a:endParaRP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Promote fitness supplements through engaging content and interactive strategies, including contests and customer stories.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Public Sans"/>
            </a:endParaRPr>
          </a:p>
        </p:txBody>
      </p:sp>
      <p:grpSp>
        <p:nvGrpSpPr>
          <p:cNvPr id="56" name="Group 56"/>
          <p:cNvGrpSpPr/>
          <p:nvPr/>
        </p:nvGrpSpPr>
        <p:grpSpPr>
          <a:xfrm>
            <a:off x="10255048" y="3086398"/>
            <a:ext cx="1151638" cy="1151638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4618" y="0"/>
                  </a:moveTo>
                  <a:lnTo>
                    <a:pt x="658182" y="0"/>
                  </a:lnTo>
                  <a:cubicBezTo>
                    <a:pt x="743575" y="0"/>
                    <a:pt x="812800" y="69225"/>
                    <a:pt x="812800" y="154618"/>
                  </a:cubicBezTo>
                  <a:lnTo>
                    <a:pt x="812800" y="658182"/>
                  </a:lnTo>
                  <a:cubicBezTo>
                    <a:pt x="812800" y="743575"/>
                    <a:pt x="743575" y="812800"/>
                    <a:pt x="658182" y="812800"/>
                  </a:cubicBezTo>
                  <a:lnTo>
                    <a:pt x="154618" y="812800"/>
                  </a:lnTo>
                  <a:cubicBezTo>
                    <a:pt x="69225" y="812800"/>
                    <a:pt x="0" y="743575"/>
                    <a:pt x="0" y="658182"/>
                  </a:cubicBezTo>
                  <a:lnTo>
                    <a:pt x="0" y="154618"/>
                  </a:lnTo>
                  <a:cubicBezTo>
                    <a:pt x="0" y="69225"/>
                    <a:pt x="69225" y="0"/>
                    <a:pt x="154618" y="0"/>
                  </a:cubicBezTo>
                  <a:close/>
                </a:path>
              </a:pathLst>
            </a:custGeom>
            <a:blipFill>
              <a:blip r:embed="rId10"/>
              <a:stretch>
                <a:fillRect l="-16666" r="-16666"/>
              </a:stretch>
            </a:blipFill>
          </p:spPr>
        </p:sp>
      </p:grpSp>
      <p:sp>
        <p:nvSpPr>
          <p:cNvPr id="58" name="TextBox 58"/>
          <p:cNvSpPr txBox="1"/>
          <p:nvPr/>
        </p:nvSpPr>
        <p:spPr>
          <a:xfrm>
            <a:off x="12540950" y="2867609"/>
            <a:ext cx="5144231" cy="177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6"/>
              </a:lnSpc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Partner with credible fitness influencers or experts whose values align with your brand.</a:t>
            </a:r>
          </a:p>
          <a:p>
            <a:pPr marL="0" lvl="0" indent="0" algn="l">
              <a:lnSpc>
                <a:spcPts val="2336"/>
              </a:lnSpc>
            </a:pPr>
            <a:endParaRPr lang="en-US" sz="1899" u="none" strike="noStrike">
              <a:solidFill>
                <a:srgbClr val="000000"/>
              </a:solidFill>
              <a:latin typeface="Public Sans"/>
            </a:endParaRPr>
          </a:p>
          <a:p>
            <a:pPr marL="0" lvl="0" indent="0" algn="l">
              <a:lnSpc>
                <a:spcPts val="2336"/>
              </a:lnSpc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 leveraging their substantial following to endorse your products and reach your target market effectively.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74981" y="7044318"/>
            <a:ext cx="5208940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Watching people enjoy dark chocolate tirggers </a:t>
            </a:r>
            <a:r>
              <a:rPr lang="en-US" sz="1899" u="none" strike="noStrike">
                <a:solidFill>
                  <a:srgbClr val="000000"/>
                </a:solidFill>
                <a:latin typeface="Public Sans Bold"/>
              </a:rPr>
              <a:t>"Social Proof"</a:t>
            </a: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 making others crave it too. 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Public Sans"/>
            </a:endParaRPr>
          </a:p>
          <a:p>
            <a:pPr algn="l">
              <a:lnSpc>
                <a:spcPts val="227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000000"/>
                </a:solidFill>
                <a:latin typeface="Public Sans"/>
              </a:rPr>
              <a:t>Businesses with reviews are perceived as 27% more trustworthy than those without. (Source: Trustpilot)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Public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43000">
              <a:srgbClr val="CF373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74588B5E-1479-A645-2569-94D001E63A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1" r="-6171"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028700" y="570524"/>
            <a:ext cx="7419654" cy="9145952"/>
          </a:xfrm>
          <a:custGeom>
            <a:avLst/>
            <a:gdLst/>
            <a:ahLst/>
            <a:cxnLst/>
            <a:rect l="l" t="t" r="r" b="b"/>
            <a:pathLst>
              <a:path w="7419654" h="9145952">
                <a:moveTo>
                  <a:pt x="0" y="0"/>
                </a:moveTo>
                <a:lnTo>
                  <a:pt x="7419654" y="0"/>
                </a:lnTo>
                <a:lnTo>
                  <a:pt x="7419654" y="9145952"/>
                </a:lnTo>
                <a:lnTo>
                  <a:pt x="0" y="9145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39646" y="570524"/>
            <a:ext cx="7419654" cy="9145952"/>
          </a:xfrm>
          <a:custGeom>
            <a:avLst/>
            <a:gdLst/>
            <a:ahLst/>
            <a:cxnLst/>
            <a:rect l="l" t="t" r="r" b="b"/>
            <a:pathLst>
              <a:path w="7419654" h="9145952">
                <a:moveTo>
                  <a:pt x="0" y="0"/>
                </a:moveTo>
                <a:lnTo>
                  <a:pt x="7419654" y="0"/>
                </a:lnTo>
                <a:lnTo>
                  <a:pt x="7419654" y="9145952"/>
                </a:lnTo>
                <a:lnTo>
                  <a:pt x="0" y="9145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2444" y="2057400"/>
            <a:ext cx="6512166" cy="6492114"/>
          </a:xfrm>
          <a:custGeom>
            <a:avLst/>
            <a:gdLst/>
            <a:ahLst/>
            <a:cxnLst/>
            <a:rect l="l" t="t" r="r" b="b"/>
            <a:pathLst>
              <a:path w="6512166" h="6492114">
                <a:moveTo>
                  <a:pt x="0" y="0"/>
                </a:moveTo>
                <a:lnTo>
                  <a:pt x="6512166" y="0"/>
                </a:lnTo>
                <a:lnTo>
                  <a:pt x="6512166" y="6492114"/>
                </a:lnTo>
                <a:lnTo>
                  <a:pt x="0" y="6492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641" r="-698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99264" y="5303457"/>
            <a:ext cx="1718519" cy="2972282"/>
          </a:xfrm>
          <a:custGeom>
            <a:avLst/>
            <a:gdLst/>
            <a:ahLst/>
            <a:cxnLst/>
            <a:rect l="l" t="t" r="r" b="b"/>
            <a:pathLst>
              <a:path w="1718519" h="2972282">
                <a:moveTo>
                  <a:pt x="0" y="0"/>
                </a:moveTo>
                <a:lnTo>
                  <a:pt x="1718520" y="0"/>
                </a:lnTo>
                <a:lnTo>
                  <a:pt x="1718520" y="2972282"/>
                </a:lnTo>
                <a:lnTo>
                  <a:pt x="0" y="2972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5982254" y="6656061"/>
            <a:ext cx="1744884" cy="817914"/>
          </a:xfrm>
          <a:custGeom>
            <a:avLst/>
            <a:gdLst/>
            <a:ahLst/>
            <a:cxnLst/>
            <a:rect l="l" t="t" r="r" b="b"/>
            <a:pathLst>
              <a:path w="1744884" h="817914">
                <a:moveTo>
                  <a:pt x="0" y="0"/>
                </a:moveTo>
                <a:lnTo>
                  <a:pt x="1744883" y="0"/>
                </a:lnTo>
                <a:lnTo>
                  <a:pt x="1744883" y="817915"/>
                </a:lnTo>
                <a:lnTo>
                  <a:pt x="0" y="817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084650">
            <a:off x="6445574" y="7237091"/>
            <a:ext cx="818243" cy="685278"/>
          </a:xfrm>
          <a:custGeom>
            <a:avLst/>
            <a:gdLst/>
            <a:ahLst/>
            <a:cxnLst/>
            <a:rect l="l" t="t" r="r" b="b"/>
            <a:pathLst>
              <a:path w="818243" h="685278">
                <a:moveTo>
                  <a:pt x="0" y="0"/>
                </a:moveTo>
                <a:lnTo>
                  <a:pt x="818243" y="0"/>
                </a:lnTo>
                <a:lnTo>
                  <a:pt x="818243" y="685278"/>
                </a:lnTo>
                <a:lnTo>
                  <a:pt x="0" y="685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190442" y="2032172"/>
            <a:ext cx="6718063" cy="6492114"/>
            <a:chOff x="0" y="0"/>
            <a:chExt cx="1769366" cy="17098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9366" cy="1709857"/>
            </a:xfrm>
            <a:custGeom>
              <a:avLst/>
              <a:gdLst/>
              <a:ahLst/>
              <a:cxnLst/>
              <a:rect l="l" t="t" r="r" b="b"/>
              <a:pathLst>
                <a:path w="1769366" h="1709857">
                  <a:moveTo>
                    <a:pt x="0" y="0"/>
                  </a:moveTo>
                  <a:lnTo>
                    <a:pt x="1769366" y="0"/>
                  </a:lnTo>
                  <a:lnTo>
                    <a:pt x="1769366" y="1709857"/>
                  </a:lnTo>
                  <a:lnTo>
                    <a:pt x="0" y="170985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6B00">
                    <a:alpha val="100000"/>
                  </a:srgbClr>
                </a:gs>
                <a:gs pos="100000">
                  <a:srgbClr val="F8000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769366" cy="1719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083284" y="833345"/>
            <a:ext cx="980260" cy="980260"/>
          </a:xfrm>
          <a:custGeom>
            <a:avLst/>
            <a:gdLst/>
            <a:ahLst/>
            <a:cxnLst/>
            <a:rect l="l" t="t" r="r" b="b"/>
            <a:pathLst>
              <a:path w="980260" h="980260">
                <a:moveTo>
                  <a:pt x="0" y="0"/>
                </a:moveTo>
                <a:lnTo>
                  <a:pt x="980260" y="0"/>
                </a:lnTo>
                <a:lnTo>
                  <a:pt x="980260" y="980260"/>
                </a:lnTo>
                <a:lnTo>
                  <a:pt x="0" y="980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72791" y="872744"/>
            <a:ext cx="980260" cy="980260"/>
          </a:xfrm>
          <a:custGeom>
            <a:avLst/>
            <a:gdLst/>
            <a:ahLst/>
            <a:cxnLst/>
            <a:rect l="l" t="t" r="r" b="b"/>
            <a:pathLst>
              <a:path w="980260" h="980260">
                <a:moveTo>
                  <a:pt x="0" y="0"/>
                </a:moveTo>
                <a:lnTo>
                  <a:pt x="980260" y="0"/>
                </a:lnTo>
                <a:lnTo>
                  <a:pt x="980260" y="980260"/>
                </a:lnTo>
                <a:lnTo>
                  <a:pt x="0" y="980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90442" y="8705261"/>
            <a:ext cx="752556" cy="752556"/>
          </a:xfrm>
          <a:custGeom>
            <a:avLst/>
            <a:gdLst/>
            <a:ahLst/>
            <a:cxnLst/>
            <a:rect l="l" t="t" r="r" b="b"/>
            <a:pathLst>
              <a:path w="752556" h="752556">
                <a:moveTo>
                  <a:pt x="0" y="0"/>
                </a:moveTo>
                <a:lnTo>
                  <a:pt x="752556" y="0"/>
                </a:lnTo>
                <a:lnTo>
                  <a:pt x="752556" y="752556"/>
                </a:lnTo>
                <a:lnTo>
                  <a:pt x="0" y="7525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77541" y="8705261"/>
            <a:ext cx="752556" cy="752556"/>
          </a:xfrm>
          <a:custGeom>
            <a:avLst/>
            <a:gdLst/>
            <a:ahLst/>
            <a:cxnLst/>
            <a:rect l="l" t="t" r="r" b="b"/>
            <a:pathLst>
              <a:path w="752556" h="752556">
                <a:moveTo>
                  <a:pt x="0" y="0"/>
                </a:moveTo>
                <a:lnTo>
                  <a:pt x="752556" y="0"/>
                </a:lnTo>
                <a:lnTo>
                  <a:pt x="752556" y="752556"/>
                </a:lnTo>
                <a:lnTo>
                  <a:pt x="0" y="7525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191645" y="1832655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31015" y="1057195"/>
            <a:ext cx="2702985" cy="55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698" dirty="0">
                <a:solidFill>
                  <a:srgbClr val="000000"/>
                </a:solidFill>
                <a:latin typeface="Public Sans Bold"/>
              </a:rPr>
              <a:t>Ramp Up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41962" y="1057195"/>
            <a:ext cx="2807438" cy="55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698" dirty="0">
                <a:solidFill>
                  <a:srgbClr val="000000"/>
                </a:solidFill>
                <a:latin typeface="Public Sans Bold"/>
              </a:rPr>
              <a:t>Ramp Up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259126"/>
            <a:ext cx="2848702" cy="126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</a:pPr>
            <a:r>
              <a:rPr lang="en-US" sz="6021">
                <a:solidFill>
                  <a:srgbClr val="CF373A"/>
                </a:solidFill>
                <a:latin typeface="Barlow Condensed Heavy Italics"/>
              </a:rPr>
              <a:t>RAMP</a:t>
            </a:r>
          </a:p>
          <a:p>
            <a:pPr algn="ctr">
              <a:lnSpc>
                <a:spcPts val="4817"/>
              </a:lnSpc>
            </a:pPr>
            <a:r>
              <a:rPr lang="en-US" sz="6021">
                <a:solidFill>
                  <a:srgbClr val="FFDE59"/>
                </a:solidFill>
                <a:latin typeface="Barlow Condensed Heavy Italics"/>
              </a:rPr>
              <a:t>UP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39646" y="2260772"/>
            <a:ext cx="2848702" cy="126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7"/>
              </a:lnSpc>
            </a:pPr>
            <a:r>
              <a:rPr lang="en-US" sz="6021">
                <a:solidFill>
                  <a:srgbClr val="CF373A"/>
                </a:solidFill>
                <a:latin typeface="Barlow Condensed Heavy Italics"/>
              </a:rPr>
              <a:t>RAMP</a:t>
            </a:r>
          </a:p>
          <a:p>
            <a:pPr algn="ctr">
              <a:lnSpc>
                <a:spcPts val="4817"/>
              </a:lnSpc>
            </a:pPr>
            <a:r>
              <a:rPr lang="en-US" sz="6021">
                <a:solidFill>
                  <a:srgbClr val="FFDE59"/>
                </a:solidFill>
                <a:latin typeface="Barlow Condensed Heavy Italics"/>
              </a:rPr>
              <a:t>UP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1" r="-61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5741" y="255414"/>
            <a:ext cx="17842084" cy="1006742"/>
            <a:chOff x="0" y="0"/>
            <a:chExt cx="5756007" cy="324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56007" cy="324783"/>
            </a:xfrm>
            <a:custGeom>
              <a:avLst/>
              <a:gdLst/>
              <a:ahLst/>
              <a:cxnLst/>
              <a:rect l="l" t="t" r="r" b="b"/>
              <a:pathLst>
                <a:path w="5756007" h="324783">
                  <a:moveTo>
                    <a:pt x="22130" y="0"/>
                  </a:moveTo>
                  <a:lnTo>
                    <a:pt x="5733878" y="0"/>
                  </a:lnTo>
                  <a:cubicBezTo>
                    <a:pt x="5746099" y="0"/>
                    <a:pt x="5756007" y="9908"/>
                    <a:pt x="5756007" y="22130"/>
                  </a:cubicBezTo>
                  <a:lnTo>
                    <a:pt x="5756007" y="302654"/>
                  </a:lnTo>
                  <a:cubicBezTo>
                    <a:pt x="5756007" y="308523"/>
                    <a:pt x="5753676" y="314152"/>
                    <a:pt x="5749525" y="318302"/>
                  </a:cubicBezTo>
                  <a:cubicBezTo>
                    <a:pt x="5745376" y="322452"/>
                    <a:pt x="5739747" y="324783"/>
                    <a:pt x="5733878" y="324783"/>
                  </a:cubicBezTo>
                  <a:lnTo>
                    <a:pt x="22130" y="324783"/>
                  </a:lnTo>
                  <a:cubicBezTo>
                    <a:pt x="16260" y="324783"/>
                    <a:pt x="10632" y="322452"/>
                    <a:pt x="6482" y="318302"/>
                  </a:cubicBezTo>
                  <a:cubicBezTo>
                    <a:pt x="2332" y="314152"/>
                    <a:pt x="0" y="308523"/>
                    <a:pt x="0" y="302654"/>
                  </a:cubicBezTo>
                  <a:lnTo>
                    <a:pt x="0" y="22130"/>
                  </a:lnTo>
                  <a:cubicBezTo>
                    <a:pt x="0" y="16260"/>
                    <a:pt x="2332" y="10632"/>
                    <a:pt x="6482" y="6482"/>
                  </a:cubicBezTo>
                  <a:cubicBezTo>
                    <a:pt x="10632" y="2332"/>
                    <a:pt x="16260" y="0"/>
                    <a:pt x="221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756007" cy="334308"/>
            </a:xfrm>
            <a:prstGeom prst="rect">
              <a:avLst/>
            </a:prstGeom>
          </p:spPr>
          <p:txBody>
            <a:bodyPr lIns="41473" tIns="41473" rIns="41473" bIns="41473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741" y="1977701"/>
            <a:ext cx="7142713" cy="8016606"/>
            <a:chOff x="0" y="0"/>
            <a:chExt cx="1881208" cy="21113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1208" cy="2111369"/>
            </a:xfrm>
            <a:custGeom>
              <a:avLst/>
              <a:gdLst/>
              <a:ahLst/>
              <a:cxnLst/>
              <a:rect l="l" t="t" r="r" b="b"/>
              <a:pathLst>
                <a:path w="1881208" h="2111369">
                  <a:moveTo>
                    <a:pt x="55278" y="0"/>
                  </a:moveTo>
                  <a:lnTo>
                    <a:pt x="1825930" y="0"/>
                  </a:lnTo>
                  <a:cubicBezTo>
                    <a:pt x="1856459" y="0"/>
                    <a:pt x="1881208" y="24749"/>
                    <a:pt x="1881208" y="55278"/>
                  </a:cubicBezTo>
                  <a:lnTo>
                    <a:pt x="1881208" y="2056091"/>
                  </a:lnTo>
                  <a:cubicBezTo>
                    <a:pt x="1881208" y="2070752"/>
                    <a:pt x="1875384" y="2084812"/>
                    <a:pt x="1865018" y="2095179"/>
                  </a:cubicBezTo>
                  <a:cubicBezTo>
                    <a:pt x="1854651" y="2105546"/>
                    <a:pt x="1840591" y="2111369"/>
                    <a:pt x="1825930" y="2111369"/>
                  </a:cubicBezTo>
                  <a:lnTo>
                    <a:pt x="55278" y="2111369"/>
                  </a:lnTo>
                  <a:cubicBezTo>
                    <a:pt x="24749" y="2111369"/>
                    <a:pt x="0" y="2086620"/>
                    <a:pt x="0" y="2056091"/>
                  </a:cubicBezTo>
                  <a:lnTo>
                    <a:pt x="0" y="55278"/>
                  </a:lnTo>
                  <a:cubicBezTo>
                    <a:pt x="0" y="24749"/>
                    <a:pt x="24749" y="0"/>
                    <a:pt x="552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881208" cy="2120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51616" y="1557921"/>
            <a:ext cx="3590963" cy="854986"/>
            <a:chOff x="0" y="0"/>
            <a:chExt cx="945768" cy="2251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5768" cy="225182"/>
            </a:xfrm>
            <a:custGeom>
              <a:avLst/>
              <a:gdLst/>
              <a:ahLst/>
              <a:cxnLst/>
              <a:rect l="l" t="t" r="r" b="b"/>
              <a:pathLst>
                <a:path w="945768" h="225182">
                  <a:moveTo>
                    <a:pt x="109953" y="0"/>
                  </a:moveTo>
                  <a:lnTo>
                    <a:pt x="835815" y="0"/>
                  </a:lnTo>
                  <a:cubicBezTo>
                    <a:pt x="864976" y="0"/>
                    <a:pt x="892943" y="11584"/>
                    <a:pt x="913564" y="32205"/>
                  </a:cubicBezTo>
                  <a:cubicBezTo>
                    <a:pt x="934184" y="52825"/>
                    <a:pt x="945768" y="80792"/>
                    <a:pt x="945768" y="109953"/>
                  </a:cubicBezTo>
                  <a:lnTo>
                    <a:pt x="945768" y="115228"/>
                  </a:lnTo>
                  <a:cubicBezTo>
                    <a:pt x="945768" y="175954"/>
                    <a:pt x="896540" y="225182"/>
                    <a:pt x="835815" y="225182"/>
                  </a:cubicBezTo>
                  <a:lnTo>
                    <a:pt x="109953" y="225182"/>
                  </a:lnTo>
                  <a:cubicBezTo>
                    <a:pt x="80792" y="225182"/>
                    <a:pt x="52825" y="213597"/>
                    <a:pt x="32205" y="192977"/>
                  </a:cubicBezTo>
                  <a:cubicBezTo>
                    <a:pt x="11584" y="172357"/>
                    <a:pt x="0" y="144390"/>
                    <a:pt x="0" y="115228"/>
                  </a:cubicBezTo>
                  <a:lnTo>
                    <a:pt x="0" y="109953"/>
                  </a:lnTo>
                  <a:cubicBezTo>
                    <a:pt x="0" y="49228"/>
                    <a:pt x="49228" y="0"/>
                    <a:pt x="1099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57150"/>
              <a:ext cx="945768" cy="168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3584" u="none" strike="noStrike">
                  <a:solidFill>
                    <a:srgbClr val="000000"/>
                  </a:solidFill>
                  <a:latin typeface="Abril Fatface"/>
                </a:rPr>
                <a:t>Offline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62729" y="1977701"/>
            <a:ext cx="10036763" cy="4239135"/>
            <a:chOff x="0" y="0"/>
            <a:chExt cx="2643427" cy="11164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43427" cy="1116480"/>
            </a:xfrm>
            <a:custGeom>
              <a:avLst/>
              <a:gdLst/>
              <a:ahLst/>
              <a:cxnLst/>
              <a:rect l="l" t="t" r="r" b="b"/>
              <a:pathLst>
                <a:path w="2643427" h="1116480">
                  <a:moveTo>
                    <a:pt x="39339" y="0"/>
                  </a:moveTo>
                  <a:lnTo>
                    <a:pt x="2604088" y="0"/>
                  </a:lnTo>
                  <a:cubicBezTo>
                    <a:pt x="2625815" y="0"/>
                    <a:pt x="2643427" y="17613"/>
                    <a:pt x="2643427" y="39339"/>
                  </a:cubicBezTo>
                  <a:lnTo>
                    <a:pt x="2643427" y="1077141"/>
                  </a:lnTo>
                  <a:cubicBezTo>
                    <a:pt x="2643427" y="1087574"/>
                    <a:pt x="2639283" y="1097580"/>
                    <a:pt x="2631905" y="1104958"/>
                  </a:cubicBezTo>
                  <a:cubicBezTo>
                    <a:pt x="2624528" y="1112335"/>
                    <a:pt x="2614521" y="1116480"/>
                    <a:pt x="2604088" y="1116480"/>
                  </a:cubicBezTo>
                  <a:lnTo>
                    <a:pt x="39339" y="1116480"/>
                  </a:lnTo>
                  <a:cubicBezTo>
                    <a:pt x="17613" y="1116480"/>
                    <a:pt x="0" y="1098867"/>
                    <a:pt x="0" y="1077141"/>
                  </a:cubicBezTo>
                  <a:lnTo>
                    <a:pt x="0" y="39339"/>
                  </a:lnTo>
                  <a:cubicBezTo>
                    <a:pt x="0" y="17613"/>
                    <a:pt x="17613" y="0"/>
                    <a:pt x="3933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643427" cy="1126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85629" y="1557921"/>
            <a:ext cx="3590963" cy="854986"/>
            <a:chOff x="0" y="0"/>
            <a:chExt cx="945768" cy="2251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5768" cy="225182"/>
            </a:xfrm>
            <a:custGeom>
              <a:avLst/>
              <a:gdLst/>
              <a:ahLst/>
              <a:cxnLst/>
              <a:rect l="l" t="t" r="r" b="b"/>
              <a:pathLst>
                <a:path w="945768" h="225182">
                  <a:moveTo>
                    <a:pt x="109953" y="0"/>
                  </a:moveTo>
                  <a:lnTo>
                    <a:pt x="835815" y="0"/>
                  </a:lnTo>
                  <a:cubicBezTo>
                    <a:pt x="864976" y="0"/>
                    <a:pt x="892943" y="11584"/>
                    <a:pt x="913564" y="32205"/>
                  </a:cubicBezTo>
                  <a:cubicBezTo>
                    <a:pt x="934184" y="52825"/>
                    <a:pt x="945768" y="80792"/>
                    <a:pt x="945768" y="109953"/>
                  </a:cubicBezTo>
                  <a:lnTo>
                    <a:pt x="945768" y="115228"/>
                  </a:lnTo>
                  <a:cubicBezTo>
                    <a:pt x="945768" y="175954"/>
                    <a:pt x="896540" y="225182"/>
                    <a:pt x="835815" y="225182"/>
                  </a:cubicBezTo>
                  <a:lnTo>
                    <a:pt x="109953" y="225182"/>
                  </a:lnTo>
                  <a:cubicBezTo>
                    <a:pt x="80792" y="225182"/>
                    <a:pt x="52825" y="213597"/>
                    <a:pt x="32205" y="192977"/>
                  </a:cubicBezTo>
                  <a:cubicBezTo>
                    <a:pt x="11584" y="172357"/>
                    <a:pt x="0" y="144390"/>
                    <a:pt x="0" y="115228"/>
                  </a:cubicBezTo>
                  <a:lnTo>
                    <a:pt x="0" y="109953"/>
                  </a:lnTo>
                  <a:cubicBezTo>
                    <a:pt x="0" y="49228"/>
                    <a:pt x="49228" y="0"/>
                    <a:pt x="1099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57150"/>
              <a:ext cx="945768" cy="168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3584" u="none" strike="noStrike">
                  <a:solidFill>
                    <a:srgbClr val="000000"/>
                  </a:solidFill>
                  <a:latin typeface="Abril Fatface"/>
                </a:rPr>
                <a:t>Online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6294545" y="3197432"/>
            <a:ext cx="900084" cy="483795"/>
          </a:xfrm>
          <a:custGeom>
            <a:avLst/>
            <a:gdLst/>
            <a:ahLst/>
            <a:cxnLst/>
            <a:rect l="l" t="t" r="r" b="b"/>
            <a:pathLst>
              <a:path w="900084" h="483795">
                <a:moveTo>
                  <a:pt x="0" y="0"/>
                </a:moveTo>
                <a:lnTo>
                  <a:pt x="900084" y="0"/>
                </a:lnTo>
                <a:lnTo>
                  <a:pt x="900084" y="483795"/>
                </a:lnTo>
                <a:lnTo>
                  <a:pt x="0" y="483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71262">
            <a:off x="5928298" y="7319664"/>
            <a:ext cx="1133153" cy="429182"/>
          </a:xfrm>
          <a:custGeom>
            <a:avLst/>
            <a:gdLst/>
            <a:ahLst/>
            <a:cxnLst/>
            <a:rect l="l" t="t" r="r" b="b"/>
            <a:pathLst>
              <a:path w="1133153" h="429182">
                <a:moveTo>
                  <a:pt x="0" y="0"/>
                </a:moveTo>
                <a:lnTo>
                  <a:pt x="1133154" y="0"/>
                </a:lnTo>
                <a:lnTo>
                  <a:pt x="1133154" y="429182"/>
                </a:lnTo>
                <a:lnTo>
                  <a:pt x="0" y="429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938336" y="9089066"/>
            <a:ext cx="1113077" cy="581583"/>
          </a:xfrm>
          <a:custGeom>
            <a:avLst/>
            <a:gdLst/>
            <a:ahLst/>
            <a:cxnLst/>
            <a:rect l="l" t="t" r="r" b="b"/>
            <a:pathLst>
              <a:path w="1113077" h="581583">
                <a:moveTo>
                  <a:pt x="0" y="0"/>
                </a:moveTo>
                <a:lnTo>
                  <a:pt x="1113078" y="0"/>
                </a:lnTo>
                <a:lnTo>
                  <a:pt x="1113078" y="581583"/>
                </a:lnTo>
                <a:lnTo>
                  <a:pt x="0" y="58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700830" y="4797632"/>
            <a:ext cx="1348953" cy="1084221"/>
          </a:xfrm>
          <a:custGeom>
            <a:avLst/>
            <a:gdLst/>
            <a:ahLst/>
            <a:cxnLst/>
            <a:rect l="l" t="t" r="r" b="b"/>
            <a:pathLst>
              <a:path w="1348953" h="1084221">
                <a:moveTo>
                  <a:pt x="0" y="0"/>
                </a:moveTo>
                <a:lnTo>
                  <a:pt x="1348953" y="0"/>
                </a:lnTo>
                <a:lnTo>
                  <a:pt x="1348953" y="1084221"/>
                </a:lnTo>
                <a:lnTo>
                  <a:pt x="0" y="10842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8197495" y="2397480"/>
            <a:ext cx="9214105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  <a:spcBef>
                <a:spcPct val="0"/>
              </a:spcBef>
            </a:pPr>
            <a:endParaRPr/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Company Website: </a:t>
            </a:r>
            <a:r>
              <a:rPr lang="en-US" sz="1900">
                <a:solidFill>
                  <a:srgbClr val="000000"/>
                </a:solidFill>
                <a:latin typeface="Public Sans"/>
              </a:rPr>
              <a:t>Optimize the official company 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"/>
              </a:rPr>
              <a:t>website for a user-friendly experience.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"/>
              </a:rPr>
              <a:t>Provide detailed product information, </a:t>
            </a:r>
            <a:r>
              <a:rPr lang="en-US" sz="1900">
                <a:solidFill>
                  <a:srgbClr val="000000"/>
                </a:solidFill>
                <a:latin typeface="Public Sans Bold"/>
              </a:rPr>
              <a:t>customer testimonials</a:t>
            </a:r>
            <a:r>
              <a:rPr lang="en-US" sz="1900">
                <a:solidFill>
                  <a:srgbClr val="000000"/>
                </a:solidFill>
                <a:latin typeface="Public Sans"/>
              </a:rPr>
              <a:t>, and reviews.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"/>
              </a:rPr>
              <a:t>Implement an easy and secure online purchasing process.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E-commerce Platforms (Amazon, Flipkart, etc.): </a:t>
            </a:r>
            <a:r>
              <a:rPr lang="en-US" sz="1900">
                <a:solidFill>
                  <a:srgbClr val="000000"/>
                </a:solidFill>
                <a:latin typeface="Public Sans"/>
              </a:rPr>
              <a:t>Run targeted online advertising campaigns. Offer exclusive promotions or bundles for online customers.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Social media: </a:t>
            </a:r>
            <a:r>
              <a:rPr lang="en-US" sz="1900">
                <a:solidFill>
                  <a:srgbClr val="000000"/>
                </a:solidFill>
                <a:latin typeface="Public Sans"/>
              </a:rPr>
              <a:t>Run targeted online advertising campaigns,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"/>
              </a:rPr>
              <a:t>partner with influencers. 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283048" y="2866475"/>
            <a:ext cx="2092258" cy="330957"/>
          </a:xfrm>
          <a:custGeom>
            <a:avLst/>
            <a:gdLst/>
            <a:ahLst/>
            <a:cxnLst/>
            <a:rect l="l" t="t" r="r" b="b"/>
            <a:pathLst>
              <a:path w="2092258" h="330957">
                <a:moveTo>
                  <a:pt x="0" y="0"/>
                </a:moveTo>
                <a:lnTo>
                  <a:pt x="2092259" y="0"/>
                </a:lnTo>
                <a:lnTo>
                  <a:pt x="2092259" y="330957"/>
                </a:lnTo>
                <a:lnTo>
                  <a:pt x="0" y="330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7862729" y="6683561"/>
            <a:ext cx="10036763" cy="3310746"/>
            <a:chOff x="0" y="0"/>
            <a:chExt cx="2643427" cy="87196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43427" cy="871966"/>
            </a:xfrm>
            <a:custGeom>
              <a:avLst/>
              <a:gdLst/>
              <a:ahLst/>
              <a:cxnLst/>
              <a:rect l="l" t="t" r="r" b="b"/>
              <a:pathLst>
                <a:path w="2643427" h="871966">
                  <a:moveTo>
                    <a:pt x="39339" y="0"/>
                  </a:moveTo>
                  <a:lnTo>
                    <a:pt x="2604088" y="0"/>
                  </a:lnTo>
                  <a:cubicBezTo>
                    <a:pt x="2625815" y="0"/>
                    <a:pt x="2643427" y="17613"/>
                    <a:pt x="2643427" y="39339"/>
                  </a:cubicBezTo>
                  <a:lnTo>
                    <a:pt x="2643427" y="832627"/>
                  </a:lnTo>
                  <a:cubicBezTo>
                    <a:pt x="2643427" y="854353"/>
                    <a:pt x="2625815" y="871966"/>
                    <a:pt x="2604088" y="871966"/>
                  </a:cubicBezTo>
                  <a:lnTo>
                    <a:pt x="39339" y="871966"/>
                  </a:lnTo>
                  <a:cubicBezTo>
                    <a:pt x="28906" y="871966"/>
                    <a:pt x="18900" y="867821"/>
                    <a:pt x="11522" y="860444"/>
                  </a:cubicBezTo>
                  <a:cubicBezTo>
                    <a:pt x="4145" y="853066"/>
                    <a:pt x="0" y="843060"/>
                    <a:pt x="0" y="832627"/>
                  </a:cubicBezTo>
                  <a:lnTo>
                    <a:pt x="0" y="39339"/>
                  </a:lnTo>
                  <a:cubicBezTo>
                    <a:pt x="0" y="17613"/>
                    <a:pt x="17613" y="0"/>
                    <a:pt x="3933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2643427" cy="88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59336" y="6384546"/>
            <a:ext cx="4243549" cy="854986"/>
            <a:chOff x="0" y="0"/>
            <a:chExt cx="1117642" cy="2251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17642" cy="225182"/>
            </a:xfrm>
            <a:custGeom>
              <a:avLst/>
              <a:gdLst/>
              <a:ahLst/>
              <a:cxnLst/>
              <a:rect l="l" t="t" r="r" b="b"/>
              <a:pathLst>
                <a:path w="1117642" h="225182">
                  <a:moveTo>
                    <a:pt x="93044" y="0"/>
                  </a:moveTo>
                  <a:lnTo>
                    <a:pt x="1024598" y="0"/>
                  </a:lnTo>
                  <a:cubicBezTo>
                    <a:pt x="1075985" y="0"/>
                    <a:pt x="1117642" y="41657"/>
                    <a:pt x="1117642" y="93044"/>
                  </a:cubicBezTo>
                  <a:lnTo>
                    <a:pt x="1117642" y="132137"/>
                  </a:lnTo>
                  <a:cubicBezTo>
                    <a:pt x="1117642" y="183524"/>
                    <a:pt x="1075985" y="225182"/>
                    <a:pt x="1024598" y="225182"/>
                  </a:cubicBezTo>
                  <a:lnTo>
                    <a:pt x="93044" y="225182"/>
                  </a:lnTo>
                  <a:cubicBezTo>
                    <a:pt x="41657" y="225182"/>
                    <a:pt x="0" y="183524"/>
                    <a:pt x="0" y="132137"/>
                  </a:cubicBezTo>
                  <a:lnTo>
                    <a:pt x="0" y="93044"/>
                  </a:lnTo>
                  <a:cubicBezTo>
                    <a:pt x="0" y="41657"/>
                    <a:pt x="41657" y="0"/>
                    <a:pt x="9304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57150"/>
              <a:ext cx="1117642" cy="168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3584">
                  <a:solidFill>
                    <a:srgbClr val="000000"/>
                  </a:solidFill>
                  <a:latin typeface="Abril Fatface"/>
                </a:rPr>
                <a:t>Gym Partnerships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202706" y="8592082"/>
            <a:ext cx="498124" cy="939454"/>
            <a:chOff x="0" y="0"/>
            <a:chExt cx="131193" cy="2474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1193" cy="247428"/>
            </a:xfrm>
            <a:custGeom>
              <a:avLst/>
              <a:gdLst/>
              <a:ahLst/>
              <a:cxnLst/>
              <a:rect l="l" t="t" r="r" b="b"/>
              <a:pathLst>
                <a:path w="131193" h="247428">
                  <a:moveTo>
                    <a:pt x="0" y="0"/>
                  </a:moveTo>
                  <a:lnTo>
                    <a:pt x="131193" y="0"/>
                  </a:lnTo>
                  <a:lnTo>
                    <a:pt x="131193" y="247428"/>
                  </a:lnTo>
                  <a:lnTo>
                    <a:pt x="0" y="247428"/>
                  </a:lnTo>
                  <a:close/>
                </a:path>
              </a:pathLst>
            </a:custGeom>
            <a:solidFill>
              <a:srgbClr val="4471C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31193" cy="26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7244623" y="230673"/>
            <a:ext cx="3514713" cy="107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0"/>
              </a:lnSpc>
              <a:spcBef>
                <a:spcPct val="0"/>
              </a:spcBef>
            </a:pPr>
            <a:r>
              <a:rPr lang="en-US" sz="6357" u="none" strike="noStrike" dirty="0">
                <a:solidFill>
                  <a:srgbClr val="000000"/>
                </a:solidFill>
                <a:latin typeface="Abril Fatface"/>
              </a:rPr>
              <a:t>Channels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6845" y="2902136"/>
            <a:ext cx="6340505" cy="625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Supermarkets/Hypermarkets: </a:t>
            </a:r>
            <a:r>
              <a:rPr lang="en-US" sz="1900">
                <a:solidFill>
                  <a:srgbClr val="000000"/>
                </a:solidFill>
                <a:latin typeface="Public Sans"/>
              </a:rPr>
              <a:t>Ensure prominent shelf placement and attractive product displays.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"/>
              </a:rPr>
              <a:t>Offer in-store promotions and discounts to attract customers.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Departmental Stores: </a:t>
            </a:r>
            <a:r>
              <a:rPr lang="en-US" sz="1900">
                <a:solidFill>
                  <a:srgbClr val="000000"/>
                </a:solidFill>
                <a:latin typeface="Public Sans"/>
              </a:rPr>
              <a:t>Collaborate with departmental stores for product placement.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Public Sans"/>
              </a:rPr>
              <a:t>Implement eye-catching in-store advertising.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Convenience Stores: </a:t>
            </a:r>
            <a:r>
              <a:rPr lang="en-US" sz="1900">
                <a:solidFill>
                  <a:srgbClr val="000000"/>
                </a:solidFill>
                <a:latin typeface="Public Sans"/>
              </a:rPr>
              <a:t>Focus on packaging that stands out in smaller store spaces.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"/>
              </a:rPr>
              <a:t>Implement point-of-sale displays to grab customer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Other Sales Channels: </a:t>
            </a:r>
            <a:r>
              <a:rPr lang="en-US" sz="1900">
                <a:solidFill>
                  <a:srgbClr val="000000"/>
                </a:solidFill>
                <a:latin typeface="Public Sans"/>
              </a:rPr>
              <a:t>Targeting health and wellness centers for potential distribution.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"/>
              </a:rPr>
              <a:t>Collaborate with pharmacies and supplement stores.</a:t>
            </a: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228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197495" y="7410982"/>
            <a:ext cx="5808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 u="none" strike="noStrike">
                <a:solidFill>
                  <a:srgbClr val="000000"/>
                </a:solidFill>
                <a:latin typeface="Public Sans Bold"/>
              </a:rPr>
              <a:t>Official energy drink: </a:t>
            </a:r>
            <a:r>
              <a:rPr lang="en-US" sz="1900" u="none" strike="noStrike">
                <a:solidFill>
                  <a:srgbClr val="000000"/>
                </a:solidFill>
                <a:latin typeface="Public Sans"/>
              </a:rPr>
              <a:t>Become the official energy drink of a gym chain or individual gyms. This involves branding placement within the gym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197495" y="8592082"/>
            <a:ext cx="608555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 u="none" strike="noStrike">
                <a:solidFill>
                  <a:srgbClr val="000000"/>
                </a:solidFill>
                <a:latin typeface="Public Sans Bold"/>
              </a:rPr>
              <a:t>Event sponsorship: </a:t>
            </a:r>
            <a:r>
              <a:rPr lang="en-US" sz="1900" u="none" strike="noStrike">
                <a:solidFill>
                  <a:srgbClr val="000000"/>
                </a:solidFill>
                <a:latin typeface="Public Sans"/>
              </a:rPr>
              <a:t>Sponsor fitness events hosted by gyms, such as marathons, boot camps, or charity runs. This provides visibility at the event and association with a healthy lifestyle.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6761176" y="8268232"/>
            <a:ext cx="498124" cy="1263304"/>
            <a:chOff x="0" y="0"/>
            <a:chExt cx="131193" cy="33272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1193" cy="332722"/>
            </a:xfrm>
            <a:custGeom>
              <a:avLst/>
              <a:gdLst/>
              <a:ahLst/>
              <a:cxnLst/>
              <a:rect l="l" t="t" r="r" b="b"/>
              <a:pathLst>
                <a:path w="131193" h="332722">
                  <a:moveTo>
                    <a:pt x="0" y="0"/>
                  </a:moveTo>
                  <a:lnTo>
                    <a:pt x="131193" y="0"/>
                  </a:lnTo>
                  <a:lnTo>
                    <a:pt x="131193" y="332722"/>
                  </a:lnTo>
                  <a:lnTo>
                    <a:pt x="0" y="332722"/>
                  </a:lnTo>
                  <a:close/>
                </a:path>
              </a:pathLst>
            </a:custGeom>
            <a:solidFill>
              <a:srgbClr val="4471C4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131193" cy="351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6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 flipV="1">
            <a:off x="15468600" y="8268232"/>
            <a:ext cx="1541638" cy="2905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1" name="TextBox 41"/>
          <p:cNvSpPr txBox="1"/>
          <p:nvPr/>
        </p:nvSpPr>
        <p:spPr>
          <a:xfrm>
            <a:off x="15776905" y="8166424"/>
            <a:ext cx="7941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 dirty="0">
                <a:solidFill>
                  <a:srgbClr val="000000"/>
                </a:solidFill>
                <a:latin typeface="Public Sans Bold"/>
              </a:rPr>
              <a:t>9.95%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202706" y="8792360"/>
            <a:ext cx="7941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55 K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761176" y="8592082"/>
            <a:ext cx="7941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80 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719405" y="9582682"/>
            <a:ext cx="7941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2027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054715" y="9592207"/>
            <a:ext cx="7941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ublic Sans Bold"/>
              </a:rPr>
              <a:t>2022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113980" y="7439557"/>
            <a:ext cx="376566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6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Public Sans"/>
              </a:rPr>
              <a:t>Rentech Digital's SmartScrapers Reported 9.9 CAGR of growth in registered gyms in India betweeen 2022-2027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1" r="-61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5741" y="255414"/>
            <a:ext cx="17842084" cy="1006742"/>
            <a:chOff x="0" y="0"/>
            <a:chExt cx="5756007" cy="324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56007" cy="324783"/>
            </a:xfrm>
            <a:custGeom>
              <a:avLst/>
              <a:gdLst/>
              <a:ahLst/>
              <a:cxnLst/>
              <a:rect l="l" t="t" r="r" b="b"/>
              <a:pathLst>
                <a:path w="5756007" h="324783">
                  <a:moveTo>
                    <a:pt x="22130" y="0"/>
                  </a:moveTo>
                  <a:lnTo>
                    <a:pt x="5733878" y="0"/>
                  </a:lnTo>
                  <a:cubicBezTo>
                    <a:pt x="5746099" y="0"/>
                    <a:pt x="5756007" y="9908"/>
                    <a:pt x="5756007" y="22130"/>
                  </a:cubicBezTo>
                  <a:lnTo>
                    <a:pt x="5756007" y="302654"/>
                  </a:lnTo>
                  <a:cubicBezTo>
                    <a:pt x="5756007" y="308523"/>
                    <a:pt x="5753676" y="314152"/>
                    <a:pt x="5749525" y="318302"/>
                  </a:cubicBezTo>
                  <a:cubicBezTo>
                    <a:pt x="5745376" y="322452"/>
                    <a:pt x="5739747" y="324783"/>
                    <a:pt x="5733878" y="324783"/>
                  </a:cubicBezTo>
                  <a:lnTo>
                    <a:pt x="22130" y="324783"/>
                  </a:lnTo>
                  <a:cubicBezTo>
                    <a:pt x="16260" y="324783"/>
                    <a:pt x="10632" y="322452"/>
                    <a:pt x="6482" y="318302"/>
                  </a:cubicBezTo>
                  <a:cubicBezTo>
                    <a:pt x="2332" y="314152"/>
                    <a:pt x="0" y="308523"/>
                    <a:pt x="0" y="302654"/>
                  </a:cubicBezTo>
                  <a:lnTo>
                    <a:pt x="0" y="22130"/>
                  </a:lnTo>
                  <a:cubicBezTo>
                    <a:pt x="0" y="16260"/>
                    <a:pt x="2332" y="10632"/>
                    <a:pt x="6482" y="6482"/>
                  </a:cubicBezTo>
                  <a:cubicBezTo>
                    <a:pt x="10632" y="2332"/>
                    <a:pt x="16260" y="0"/>
                    <a:pt x="221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756007" cy="334308"/>
            </a:xfrm>
            <a:prstGeom prst="rect">
              <a:avLst/>
            </a:prstGeom>
          </p:spPr>
          <p:txBody>
            <a:bodyPr lIns="41473" tIns="41473" rIns="41473" bIns="41473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62640" y="158202"/>
            <a:ext cx="2978690" cy="107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357">
                <a:solidFill>
                  <a:srgbClr val="000000"/>
                </a:solidFill>
                <a:latin typeface="Abril Fatface"/>
              </a:rPr>
              <a:t>Finance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8141" y="2089753"/>
            <a:ext cx="8385553" cy="7858839"/>
            <a:chOff x="0" y="0"/>
            <a:chExt cx="1072717" cy="10053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2717" cy="1005337"/>
            </a:xfrm>
            <a:custGeom>
              <a:avLst/>
              <a:gdLst/>
              <a:ahLst/>
              <a:cxnLst/>
              <a:rect l="l" t="t" r="r" b="b"/>
              <a:pathLst>
                <a:path w="1072717" h="1005337">
                  <a:moveTo>
                    <a:pt x="47085" y="0"/>
                  </a:moveTo>
                  <a:lnTo>
                    <a:pt x="1025631" y="0"/>
                  </a:lnTo>
                  <a:cubicBezTo>
                    <a:pt x="1038119" y="0"/>
                    <a:pt x="1050095" y="4961"/>
                    <a:pt x="1058926" y="13791"/>
                  </a:cubicBezTo>
                  <a:cubicBezTo>
                    <a:pt x="1067756" y="22621"/>
                    <a:pt x="1072717" y="34598"/>
                    <a:pt x="1072717" y="47085"/>
                  </a:cubicBezTo>
                  <a:lnTo>
                    <a:pt x="1072717" y="958252"/>
                  </a:lnTo>
                  <a:cubicBezTo>
                    <a:pt x="1072717" y="970740"/>
                    <a:pt x="1067756" y="982716"/>
                    <a:pt x="1058926" y="991546"/>
                  </a:cubicBezTo>
                  <a:cubicBezTo>
                    <a:pt x="1050095" y="1000376"/>
                    <a:pt x="1038119" y="1005337"/>
                    <a:pt x="1025631" y="1005337"/>
                  </a:cubicBezTo>
                  <a:lnTo>
                    <a:pt x="47085" y="1005337"/>
                  </a:lnTo>
                  <a:cubicBezTo>
                    <a:pt x="34598" y="1005337"/>
                    <a:pt x="22621" y="1000376"/>
                    <a:pt x="13791" y="991546"/>
                  </a:cubicBezTo>
                  <a:cubicBezTo>
                    <a:pt x="4961" y="982716"/>
                    <a:pt x="0" y="970740"/>
                    <a:pt x="0" y="958252"/>
                  </a:cubicBezTo>
                  <a:lnTo>
                    <a:pt x="0" y="47085"/>
                  </a:lnTo>
                  <a:cubicBezTo>
                    <a:pt x="0" y="34598"/>
                    <a:pt x="4961" y="22621"/>
                    <a:pt x="13791" y="13791"/>
                  </a:cubicBezTo>
                  <a:cubicBezTo>
                    <a:pt x="22621" y="4961"/>
                    <a:pt x="34598" y="0"/>
                    <a:pt x="4708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072717" cy="1005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30034" y="1621596"/>
            <a:ext cx="3480444" cy="936315"/>
            <a:chOff x="0" y="0"/>
            <a:chExt cx="545368" cy="1467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5368" cy="146716"/>
            </a:xfrm>
            <a:custGeom>
              <a:avLst/>
              <a:gdLst/>
              <a:ahLst/>
              <a:cxnLst/>
              <a:rect l="l" t="t" r="r" b="b"/>
              <a:pathLst>
                <a:path w="545368" h="146716">
                  <a:moveTo>
                    <a:pt x="73358" y="0"/>
                  </a:moveTo>
                  <a:lnTo>
                    <a:pt x="472010" y="0"/>
                  </a:lnTo>
                  <a:cubicBezTo>
                    <a:pt x="512525" y="0"/>
                    <a:pt x="545368" y="32843"/>
                    <a:pt x="545368" y="73358"/>
                  </a:cubicBezTo>
                  <a:lnTo>
                    <a:pt x="545368" y="73358"/>
                  </a:lnTo>
                  <a:cubicBezTo>
                    <a:pt x="545368" y="92814"/>
                    <a:pt x="537640" y="111473"/>
                    <a:pt x="523882" y="125230"/>
                  </a:cubicBezTo>
                  <a:cubicBezTo>
                    <a:pt x="510125" y="138987"/>
                    <a:pt x="491466" y="146716"/>
                    <a:pt x="472010" y="146716"/>
                  </a:cubicBezTo>
                  <a:lnTo>
                    <a:pt x="73358" y="146716"/>
                  </a:lnTo>
                  <a:cubicBezTo>
                    <a:pt x="53902" y="146716"/>
                    <a:pt x="35243" y="138987"/>
                    <a:pt x="21486" y="125230"/>
                  </a:cubicBezTo>
                  <a:cubicBezTo>
                    <a:pt x="7729" y="111473"/>
                    <a:pt x="0" y="92814"/>
                    <a:pt x="0" y="73358"/>
                  </a:cubicBezTo>
                  <a:lnTo>
                    <a:pt x="0" y="73358"/>
                  </a:lnTo>
                  <a:cubicBezTo>
                    <a:pt x="0" y="53902"/>
                    <a:pt x="7729" y="35243"/>
                    <a:pt x="21486" y="21486"/>
                  </a:cubicBezTo>
                  <a:cubicBezTo>
                    <a:pt x="35243" y="7729"/>
                    <a:pt x="53902" y="0"/>
                    <a:pt x="733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0911"/>
              <a:ext cx="545368" cy="89566"/>
            </a:xfrm>
            <a:prstGeom prst="rect">
              <a:avLst/>
            </a:prstGeom>
          </p:spPr>
          <p:txBody>
            <a:bodyPr lIns="41473" tIns="41473" rIns="41473" bIns="41473" rtlCol="0" anchor="ctr"/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3584" u="none" strike="noStrike" dirty="0">
                  <a:solidFill>
                    <a:srgbClr val="000000"/>
                  </a:solidFill>
                  <a:latin typeface="Abril Fatface"/>
                </a:rPr>
                <a:t>Price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44623" y="2089753"/>
            <a:ext cx="8385553" cy="7858839"/>
            <a:chOff x="0" y="0"/>
            <a:chExt cx="1072717" cy="10053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2717" cy="1005337"/>
            </a:xfrm>
            <a:custGeom>
              <a:avLst/>
              <a:gdLst/>
              <a:ahLst/>
              <a:cxnLst/>
              <a:rect l="l" t="t" r="r" b="b"/>
              <a:pathLst>
                <a:path w="1072717" h="1005337">
                  <a:moveTo>
                    <a:pt x="47085" y="0"/>
                  </a:moveTo>
                  <a:lnTo>
                    <a:pt x="1025631" y="0"/>
                  </a:lnTo>
                  <a:cubicBezTo>
                    <a:pt x="1038119" y="0"/>
                    <a:pt x="1050095" y="4961"/>
                    <a:pt x="1058926" y="13791"/>
                  </a:cubicBezTo>
                  <a:cubicBezTo>
                    <a:pt x="1067756" y="22621"/>
                    <a:pt x="1072717" y="34598"/>
                    <a:pt x="1072717" y="47085"/>
                  </a:cubicBezTo>
                  <a:lnTo>
                    <a:pt x="1072717" y="958252"/>
                  </a:lnTo>
                  <a:cubicBezTo>
                    <a:pt x="1072717" y="970740"/>
                    <a:pt x="1067756" y="982716"/>
                    <a:pt x="1058926" y="991546"/>
                  </a:cubicBezTo>
                  <a:cubicBezTo>
                    <a:pt x="1050095" y="1000376"/>
                    <a:pt x="1038119" y="1005337"/>
                    <a:pt x="1025631" y="1005337"/>
                  </a:cubicBezTo>
                  <a:lnTo>
                    <a:pt x="47085" y="1005337"/>
                  </a:lnTo>
                  <a:cubicBezTo>
                    <a:pt x="34598" y="1005337"/>
                    <a:pt x="22621" y="1000376"/>
                    <a:pt x="13791" y="991546"/>
                  </a:cubicBezTo>
                  <a:cubicBezTo>
                    <a:pt x="4961" y="982716"/>
                    <a:pt x="0" y="970740"/>
                    <a:pt x="0" y="958252"/>
                  </a:cubicBezTo>
                  <a:lnTo>
                    <a:pt x="0" y="47085"/>
                  </a:lnTo>
                  <a:cubicBezTo>
                    <a:pt x="0" y="34598"/>
                    <a:pt x="4961" y="22621"/>
                    <a:pt x="13791" y="13791"/>
                  </a:cubicBezTo>
                  <a:cubicBezTo>
                    <a:pt x="22621" y="4961"/>
                    <a:pt x="34598" y="0"/>
                    <a:pt x="4708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072717" cy="1005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600" y="2703520"/>
            <a:ext cx="8831894" cy="591289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1797177" y="1633156"/>
            <a:ext cx="3639466" cy="924755"/>
            <a:chOff x="0" y="0"/>
            <a:chExt cx="570286" cy="1449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5368" cy="144905"/>
            </a:xfrm>
            <a:custGeom>
              <a:avLst/>
              <a:gdLst/>
              <a:ahLst/>
              <a:cxnLst/>
              <a:rect l="l" t="t" r="r" b="b"/>
              <a:pathLst>
                <a:path w="545368" h="144905">
                  <a:moveTo>
                    <a:pt x="72452" y="0"/>
                  </a:moveTo>
                  <a:lnTo>
                    <a:pt x="472916" y="0"/>
                  </a:lnTo>
                  <a:cubicBezTo>
                    <a:pt x="512930" y="0"/>
                    <a:pt x="545368" y="32438"/>
                    <a:pt x="545368" y="72452"/>
                  </a:cubicBezTo>
                  <a:lnTo>
                    <a:pt x="545368" y="72452"/>
                  </a:lnTo>
                  <a:cubicBezTo>
                    <a:pt x="545368" y="112467"/>
                    <a:pt x="512930" y="144905"/>
                    <a:pt x="472916" y="144905"/>
                  </a:cubicBezTo>
                  <a:lnTo>
                    <a:pt x="72452" y="144905"/>
                  </a:lnTo>
                  <a:cubicBezTo>
                    <a:pt x="32438" y="144905"/>
                    <a:pt x="0" y="112467"/>
                    <a:pt x="0" y="72452"/>
                  </a:cubicBezTo>
                  <a:lnTo>
                    <a:pt x="0" y="72452"/>
                  </a:lnTo>
                  <a:cubicBezTo>
                    <a:pt x="0" y="32438"/>
                    <a:pt x="32438" y="0"/>
                    <a:pt x="724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24918" y="35343"/>
              <a:ext cx="545368" cy="87755"/>
            </a:xfrm>
            <a:prstGeom prst="rect">
              <a:avLst/>
            </a:prstGeom>
          </p:spPr>
          <p:txBody>
            <a:bodyPr lIns="41473" tIns="41473" rIns="41473" bIns="41473" rtlCol="0" anchor="ctr"/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3584" u="none" strike="noStrike" dirty="0">
                  <a:solidFill>
                    <a:srgbClr val="000000"/>
                  </a:solidFill>
                  <a:latin typeface="Abril Fatface"/>
                </a:rPr>
                <a:t>Projections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66432" y="2910336"/>
            <a:ext cx="8061344" cy="4594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ublic Sans Bold"/>
              </a:rPr>
              <a:t>Value-based pricing</a:t>
            </a:r>
            <a:r>
              <a:rPr lang="en-US" sz="2499" dirty="0">
                <a:solidFill>
                  <a:srgbClr val="000000"/>
                </a:solidFill>
                <a:latin typeface="Public Sans"/>
              </a:rPr>
              <a:t>: It's a high-value product as it comes with an optimal amount of caffeine and taurine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Public Sans"/>
            </a:endParaRP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ublic Sans"/>
              </a:rPr>
              <a:t>                                     </a:t>
            </a:r>
            <a:r>
              <a:rPr lang="en-US" sz="2499" dirty="0">
                <a:solidFill>
                  <a:srgbClr val="000000"/>
                </a:solidFill>
                <a:latin typeface="Public Sans Bold"/>
              </a:rPr>
              <a:t>Rs40/Serving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Public Sans Bold"/>
            </a:endParaRP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ublic Sans Bold"/>
              </a:rPr>
              <a:t>Retail: Rs 799 for 20 capsule boxes </a:t>
            </a:r>
          </a:p>
          <a:p>
            <a:pPr algn="just">
              <a:lnSpc>
                <a:spcPts val="2999"/>
              </a:lnSpc>
            </a:pPr>
            <a:r>
              <a:rPr lang="en-US" sz="2499" dirty="0">
                <a:solidFill>
                  <a:srgbClr val="000000"/>
                </a:solidFill>
                <a:latin typeface="Public Sans Bold"/>
              </a:rPr>
              <a:t>Wholesale: Rs 499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Public Sans Bold"/>
            </a:endParaRP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ublic Sans Bold"/>
              </a:rPr>
              <a:t>Bundled pricing: </a:t>
            </a:r>
            <a:r>
              <a:rPr lang="en-US" sz="2499" dirty="0">
                <a:solidFill>
                  <a:srgbClr val="000000"/>
                </a:solidFill>
                <a:latin typeface="Public Sans"/>
              </a:rPr>
              <a:t>For online channels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Public Sans"/>
            </a:endParaRP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ublic Sans Bold"/>
              </a:rPr>
              <a:t>Rs 1299 for 2 X 20 box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ublic Sans Bold"/>
              </a:rPr>
              <a:t>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95007" y="7880426"/>
            <a:ext cx="7728008" cy="1819387"/>
            <a:chOff x="0" y="0"/>
            <a:chExt cx="988601" cy="2327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88601" cy="232744"/>
            </a:xfrm>
            <a:custGeom>
              <a:avLst/>
              <a:gdLst/>
              <a:ahLst/>
              <a:cxnLst/>
              <a:rect l="l" t="t" r="r" b="b"/>
              <a:pathLst>
                <a:path w="988601" h="232744">
                  <a:moveTo>
                    <a:pt x="51092" y="0"/>
                  </a:moveTo>
                  <a:lnTo>
                    <a:pt x="937509" y="0"/>
                  </a:lnTo>
                  <a:cubicBezTo>
                    <a:pt x="965726" y="0"/>
                    <a:pt x="988601" y="22875"/>
                    <a:pt x="988601" y="51092"/>
                  </a:cubicBezTo>
                  <a:lnTo>
                    <a:pt x="988601" y="181652"/>
                  </a:lnTo>
                  <a:cubicBezTo>
                    <a:pt x="988601" y="195203"/>
                    <a:pt x="983218" y="208198"/>
                    <a:pt x="973636" y="217780"/>
                  </a:cubicBezTo>
                  <a:cubicBezTo>
                    <a:pt x="964055" y="227361"/>
                    <a:pt x="951059" y="232744"/>
                    <a:pt x="937509" y="232744"/>
                  </a:cubicBezTo>
                  <a:lnTo>
                    <a:pt x="51092" y="232744"/>
                  </a:lnTo>
                  <a:cubicBezTo>
                    <a:pt x="22875" y="232744"/>
                    <a:pt x="0" y="209869"/>
                    <a:pt x="0" y="181652"/>
                  </a:cubicBezTo>
                  <a:lnTo>
                    <a:pt x="0" y="51092"/>
                  </a:lnTo>
                  <a:cubicBezTo>
                    <a:pt x="0" y="22875"/>
                    <a:pt x="22875" y="0"/>
                    <a:pt x="51092" y="0"/>
                  </a:cubicBezTo>
                  <a:close/>
                </a:path>
              </a:pathLst>
            </a:custGeom>
            <a:solidFill>
              <a:srgbClr val="FFDE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988601" cy="23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14057" y="8162632"/>
            <a:ext cx="7728008" cy="134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4"/>
              </a:lnSpc>
            </a:pPr>
            <a:r>
              <a:rPr lang="en-US" sz="3421" u="none" strike="noStrike">
                <a:solidFill>
                  <a:srgbClr val="000000"/>
                </a:solidFill>
                <a:latin typeface="Glacial Indifference"/>
              </a:rPr>
              <a:t>India is a bang for buck market so low price and heavy marketing for high volume is the way ahead.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15395" y="8121418"/>
            <a:ext cx="2646656" cy="55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6"/>
              </a:lnSpc>
              <a:spcBef>
                <a:spcPct val="0"/>
              </a:spcBef>
            </a:pPr>
            <a:r>
              <a:rPr lang="en-US" sz="3240" u="none" strike="noStrike">
                <a:solidFill>
                  <a:srgbClr val="141414"/>
                </a:solidFill>
                <a:latin typeface="Nunito Sans Heavy"/>
              </a:rPr>
              <a:t>ONLINE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38131" y="8111893"/>
            <a:ext cx="3906289" cy="55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6"/>
              </a:lnSpc>
            </a:pPr>
            <a:r>
              <a:rPr lang="en-US" sz="3240">
                <a:solidFill>
                  <a:srgbClr val="141414"/>
                </a:solidFill>
                <a:latin typeface="Nunito Sans Heavy"/>
              </a:rPr>
              <a:t>WHOLESALE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117" y="8409526"/>
            <a:ext cx="4336564" cy="137117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062" y="8418842"/>
            <a:ext cx="4336564" cy="13711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944</Words>
  <Application>Microsoft Office PowerPoint</Application>
  <PresentationFormat>Custom</PresentationFormat>
  <Paragraphs>168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Glacial Indifference</vt:lpstr>
      <vt:lpstr>Calibri</vt:lpstr>
      <vt:lpstr>Nunito Sans Heavy</vt:lpstr>
      <vt:lpstr>Barlow Condensed Heavy Italics</vt:lpstr>
      <vt:lpstr>Abril Fatface</vt:lpstr>
      <vt:lpstr>Public Sans Bold</vt:lpstr>
      <vt:lpstr>Canva Sans</vt:lpstr>
      <vt:lpstr>Public Sans</vt:lpstr>
      <vt:lpstr>Libre Baskerville Italics</vt:lpstr>
      <vt:lpstr>Arial</vt:lpstr>
      <vt:lpstr>Canva Sans Bold</vt:lpstr>
      <vt:lpstr>Public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Unstoppable Minds</dc:title>
  <cp:lastModifiedBy>All Stars_ TAPMI</cp:lastModifiedBy>
  <cp:revision>6</cp:revision>
  <dcterms:created xsi:type="dcterms:W3CDTF">2006-08-16T00:00:00Z</dcterms:created>
  <dcterms:modified xsi:type="dcterms:W3CDTF">2024-01-20T06:25:59Z</dcterms:modified>
  <dc:identifier>DAF3OBBxns4</dc:identifier>
</cp:coreProperties>
</file>